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3" r:id="rId2"/>
    <p:sldMasterId id="2147483657" r:id="rId3"/>
    <p:sldMasterId id="2147483844" r:id="rId4"/>
    <p:sldMasterId id="2147483868" r:id="rId5"/>
  </p:sldMasterIdLst>
  <p:notesMasterIdLst>
    <p:notesMasterId r:id="rId33"/>
  </p:notesMasterIdLst>
  <p:handoutMasterIdLst>
    <p:handoutMasterId r:id="rId34"/>
  </p:handoutMasterIdLst>
  <p:sldIdLst>
    <p:sldId id="256" r:id="rId6"/>
    <p:sldId id="259" r:id="rId7"/>
    <p:sldId id="470" r:id="rId8"/>
    <p:sldId id="327" r:id="rId9"/>
    <p:sldId id="469" r:id="rId10"/>
    <p:sldId id="344" r:id="rId11"/>
    <p:sldId id="345" r:id="rId12"/>
    <p:sldId id="347" r:id="rId13"/>
    <p:sldId id="348" r:id="rId14"/>
    <p:sldId id="380" r:id="rId15"/>
    <p:sldId id="381" r:id="rId16"/>
    <p:sldId id="328" r:id="rId17"/>
    <p:sldId id="268" r:id="rId18"/>
    <p:sldId id="264" r:id="rId19"/>
    <p:sldId id="471" r:id="rId20"/>
    <p:sldId id="281" r:id="rId21"/>
    <p:sldId id="326" r:id="rId22"/>
    <p:sldId id="377" r:id="rId23"/>
    <p:sldId id="378" r:id="rId24"/>
    <p:sldId id="468" r:id="rId25"/>
    <p:sldId id="393" r:id="rId26"/>
    <p:sldId id="394" r:id="rId27"/>
    <p:sldId id="267" r:id="rId28"/>
    <p:sldId id="390" r:id="rId29"/>
    <p:sldId id="395" r:id="rId30"/>
    <p:sldId id="425" r:id="rId31"/>
    <p:sldId id="424" r:id="rId32"/>
  </p:sldIdLst>
  <p:sldSz cx="9144000" cy="6858000" type="screen4x3"/>
  <p:notesSz cx="6985000" cy="92821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5C4A1"/>
    <a:srgbClr val="C8CA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4489" autoAdjust="0"/>
  </p:normalViewPr>
  <p:slideViewPr>
    <p:cSldViewPr>
      <p:cViewPr varScale="1">
        <p:scale>
          <a:sx n="67" d="100"/>
          <a:sy n="67" d="100"/>
        </p:scale>
        <p:origin x="1752" y="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1026"/>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49" tIns="46474" rIns="92949" bIns="46474" numCol="1" anchor="t" anchorCtr="0" compatLnSpc="1">
            <a:prstTxWarp prst="textNoShape">
              <a:avLst/>
            </a:prstTxWarp>
          </a:bodyPr>
          <a:lstStyle>
            <a:lvl1pPr defTabSz="930275">
              <a:defRPr sz="1200"/>
            </a:lvl1pPr>
          </a:lstStyle>
          <a:p>
            <a:pPr>
              <a:defRPr/>
            </a:pPr>
            <a:endParaRPr lang="en-US"/>
          </a:p>
        </p:txBody>
      </p:sp>
      <p:sp>
        <p:nvSpPr>
          <p:cNvPr id="139267" name="Rectangle 1027"/>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949" tIns="46474" rIns="92949" bIns="46474" numCol="1" anchor="t" anchorCtr="0" compatLnSpc="1">
            <a:prstTxWarp prst="textNoShape">
              <a:avLst/>
            </a:prstTxWarp>
          </a:bodyPr>
          <a:lstStyle>
            <a:lvl1pPr algn="r" defTabSz="930275">
              <a:defRPr sz="1200"/>
            </a:lvl1pPr>
          </a:lstStyle>
          <a:p>
            <a:pPr>
              <a:defRPr/>
            </a:pPr>
            <a:endParaRPr lang="en-US"/>
          </a:p>
        </p:txBody>
      </p:sp>
      <p:sp>
        <p:nvSpPr>
          <p:cNvPr id="139268" name="Rectangle 1028"/>
          <p:cNvSpPr>
            <a:spLocks noGrp="1" noChangeArrowheads="1"/>
          </p:cNvSpPr>
          <p:nvPr>
            <p:ph type="ftr" sz="quarter" idx="2"/>
          </p:nvPr>
        </p:nvSpPr>
        <p:spPr bwMode="auto">
          <a:xfrm>
            <a:off x="0" y="8818563"/>
            <a:ext cx="3027363" cy="463550"/>
          </a:xfrm>
          <a:prstGeom prst="rect">
            <a:avLst/>
          </a:prstGeom>
          <a:noFill/>
          <a:ln w="9525">
            <a:noFill/>
            <a:miter lim="800000"/>
            <a:headEnd/>
            <a:tailEnd/>
          </a:ln>
          <a:effectLst/>
        </p:spPr>
        <p:txBody>
          <a:bodyPr vert="horz" wrap="square" lIns="92949" tIns="46474" rIns="92949" bIns="46474" numCol="1" anchor="b" anchorCtr="0" compatLnSpc="1">
            <a:prstTxWarp prst="textNoShape">
              <a:avLst/>
            </a:prstTxWarp>
          </a:bodyPr>
          <a:lstStyle>
            <a:lvl1pPr defTabSz="930275">
              <a:defRPr sz="1200"/>
            </a:lvl1pPr>
          </a:lstStyle>
          <a:p>
            <a:pPr>
              <a:defRPr/>
            </a:pPr>
            <a:endParaRPr lang="en-US"/>
          </a:p>
        </p:txBody>
      </p:sp>
      <p:sp>
        <p:nvSpPr>
          <p:cNvPr id="139269" name="Rectangle 1029"/>
          <p:cNvSpPr>
            <a:spLocks noGrp="1" noChangeArrowheads="1"/>
          </p:cNvSpPr>
          <p:nvPr>
            <p:ph type="sldNum" sz="quarter" idx="3"/>
          </p:nvPr>
        </p:nvSpPr>
        <p:spPr bwMode="auto">
          <a:xfrm>
            <a:off x="3957638" y="8818563"/>
            <a:ext cx="3027362" cy="463550"/>
          </a:xfrm>
          <a:prstGeom prst="rect">
            <a:avLst/>
          </a:prstGeom>
          <a:noFill/>
          <a:ln w="9525">
            <a:noFill/>
            <a:miter lim="800000"/>
            <a:headEnd/>
            <a:tailEnd/>
          </a:ln>
          <a:effectLst/>
        </p:spPr>
        <p:txBody>
          <a:bodyPr vert="horz" wrap="square" lIns="92949" tIns="46474" rIns="92949" bIns="46474" numCol="1" anchor="b" anchorCtr="0" compatLnSpc="1">
            <a:prstTxWarp prst="textNoShape">
              <a:avLst/>
            </a:prstTxWarp>
          </a:bodyPr>
          <a:lstStyle>
            <a:lvl1pPr algn="r" defTabSz="930275">
              <a:defRPr sz="1200"/>
            </a:lvl1pPr>
          </a:lstStyle>
          <a:p>
            <a:pPr>
              <a:defRPr/>
            </a:pPr>
            <a:fld id="{7F01E1E6-85EE-4599-AFB3-095F7D84C264}" type="slidenum">
              <a:rPr lang="en-US"/>
              <a:pPr>
                <a:defRPr/>
              </a:pPr>
              <a:t>‹#›</a:t>
            </a:fld>
            <a:endParaRPr lang="en-US"/>
          </a:p>
        </p:txBody>
      </p:sp>
    </p:spTree>
    <p:extLst>
      <p:ext uri="{BB962C8B-B14F-4D97-AF65-F5344CB8AC3E}">
        <p14:creationId xmlns:p14="http://schemas.microsoft.com/office/powerpoint/2010/main" val="2350000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49" tIns="46474" rIns="92949" bIns="46474" numCol="1" anchor="t" anchorCtr="0" compatLnSpc="1">
            <a:prstTxWarp prst="textNoShape">
              <a:avLst/>
            </a:prstTxWarp>
          </a:bodyPr>
          <a:lstStyle>
            <a:lvl1pPr defTabSz="930275">
              <a:defRPr sz="1200"/>
            </a:lvl1pPr>
          </a:lstStyle>
          <a:p>
            <a:pPr>
              <a:defRPr/>
            </a:pPr>
            <a:endParaRPr lang="en-US"/>
          </a:p>
        </p:txBody>
      </p:sp>
      <p:sp>
        <p:nvSpPr>
          <p:cNvPr id="111619"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949" tIns="46474" rIns="92949" bIns="46474" numCol="1" anchor="t" anchorCtr="0" compatLnSpc="1">
            <a:prstTxWarp prst="textNoShape">
              <a:avLst/>
            </a:prstTxWarp>
          </a:bodyPr>
          <a:lstStyle>
            <a:lvl1pPr algn="r" defTabSz="930275">
              <a:defRPr sz="1200"/>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71575" y="696913"/>
            <a:ext cx="4641850" cy="3479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1" name="Rectangle 5"/>
          <p:cNvSpPr>
            <a:spLocks noGrp="1" noChangeArrowheads="1"/>
          </p:cNvSpPr>
          <p:nvPr>
            <p:ph type="body" sz="quarter" idx="3"/>
          </p:nvPr>
        </p:nvSpPr>
        <p:spPr bwMode="auto">
          <a:xfrm>
            <a:off x="931863" y="4408488"/>
            <a:ext cx="5121275" cy="4176712"/>
          </a:xfrm>
          <a:prstGeom prst="rect">
            <a:avLst/>
          </a:prstGeom>
          <a:noFill/>
          <a:ln w="9525">
            <a:noFill/>
            <a:miter lim="800000"/>
            <a:headEnd/>
            <a:tailEnd/>
          </a:ln>
          <a:effectLst/>
        </p:spPr>
        <p:txBody>
          <a:bodyPr vert="horz" wrap="square" lIns="92949" tIns="46474" rIns="92949" bIns="4647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1622" name="Rectangle 6"/>
          <p:cNvSpPr>
            <a:spLocks noGrp="1" noChangeArrowheads="1"/>
          </p:cNvSpPr>
          <p:nvPr>
            <p:ph type="ftr" sz="quarter" idx="4"/>
          </p:nvPr>
        </p:nvSpPr>
        <p:spPr bwMode="auto">
          <a:xfrm>
            <a:off x="0" y="8818563"/>
            <a:ext cx="3027363" cy="463550"/>
          </a:xfrm>
          <a:prstGeom prst="rect">
            <a:avLst/>
          </a:prstGeom>
          <a:noFill/>
          <a:ln w="9525">
            <a:noFill/>
            <a:miter lim="800000"/>
            <a:headEnd/>
            <a:tailEnd/>
          </a:ln>
          <a:effectLst/>
        </p:spPr>
        <p:txBody>
          <a:bodyPr vert="horz" wrap="square" lIns="92949" tIns="46474" rIns="92949" bIns="46474" numCol="1" anchor="b" anchorCtr="0" compatLnSpc="1">
            <a:prstTxWarp prst="textNoShape">
              <a:avLst/>
            </a:prstTxWarp>
          </a:bodyPr>
          <a:lstStyle>
            <a:lvl1pPr defTabSz="930275">
              <a:defRPr sz="1200"/>
            </a:lvl1pPr>
          </a:lstStyle>
          <a:p>
            <a:pPr>
              <a:defRPr/>
            </a:pPr>
            <a:endParaRPr lang="en-US"/>
          </a:p>
        </p:txBody>
      </p:sp>
      <p:sp>
        <p:nvSpPr>
          <p:cNvPr id="111623" name="Rectangle 7"/>
          <p:cNvSpPr>
            <a:spLocks noGrp="1" noChangeArrowheads="1"/>
          </p:cNvSpPr>
          <p:nvPr>
            <p:ph type="sldNum" sz="quarter" idx="5"/>
          </p:nvPr>
        </p:nvSpPr>
        <p:spPr bwMode="auto">
          <a:xfrm>
            <a:off x="3957638" y="8818563"/>
            <a:ext cx="3027362" cy="463550"/>
          </a:xfrm>
          <a:prstGeom prst="rect">
            <a:avLst/>
          </a:prstGeom>
          <a:noFill/>
          <a:ln w="9525">
            <a:noFill/>
            <a:miter lim="800000"/>
            <a:headEnd/>
            <a:tailEnd/>
          </a:ln>
          <a:effectLst/>
        </p:spPr>
        <p:txBody>
          <a:bodyPr vert="horz" wrap="square" lIns="92949" tIns="46474" rIns="92949" bIns="46474" numCol="1" anchor="b" anchorCtr="0" compatLnSpc="1">
            <a:prstTxWarp prst="textNoShape">
              <a:avLst/>
            </a:prstTxWarp>
          </a:bodyPr>
          <a:lstStyle>
            <a:lvl1pPr algn="r" defTabSz="930275">
              <a:defRPr sz="1200"/>
            </a:lvl1pPr>
          </a:lstStyle>
          <a:p>
            <a:pPr>
              <a:defRPr/>
            </a:pPr>
            <a:fld id="{66823826-D37D-4D98-8F0B-ECC4F847F683}" type="slidenum">
              <a:rPr lang="en-US"/>
              <a:pPr>
                <a:defRPr/>
              </a:pPr>
              <a:t>‹#›</a:t>
            </a:fld>
            <a:endParaRPr lang="en-US"/>
          </a:p>
        </p:txBody>
      </p:sp>
    </p:spTree>
    <p:extLst>
      <p:ext uri="{BB962C8B-B14F-4D97-AF65-F5344CB8AC3E}">
        <p14:creationId xmlns:p14="http://schemas.microsoft.com/office/powerpoint/2010/main" val="4592553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5E30B4F0-CA67-4DC0-B15A-BAF1C51031D2}" type="slidenum">
              <a:rPr lang="en-US" altLang="en-US" sz="1200" smtClean="0"/>
              <a:pPr/>
              <a:t>1</a:t>
            </a:fld>
            <a:endParaRPr lang="en-US" altLang="en-US" sz="1200"/>
          </a:p>
        </p:txBody>
      </p:sp>
      <p:sp>
        <p:nvSpPr>
          <p:cNvPr id="51203" name="Rectangle 2"/>
          <p:cNvSpPr>
            <a:spLocks noGrp="1" noRot="1" noChangeAspect="1" noChangeArrowheads="1" noTextEdit="1"/>
          </p:cNvSpPr>
          <p:nvPr>
            <p:ph type="sldImg"/>
          </p:nvPr>
        </p:nvSpPr>
        <p:spPr>
          <a:xfrm>
            <a:off x="1173163" y="696913"/>
            <a:ext cx="4638675" cy="3479800"/>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6C562C7-18D3-464B-8DB0-A1A532C53C96}"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5603" name="Rectangle 2"/>
          <p:cNvSpPr>
            <a:spLocks noGrp="1" noRot="1" noChangeAspect="1" noChangeArrowheads="1" noTextEdit="1"/>
          </p:cNvSpPr>
          <p:nvPr>
            <p:ph type="sldImg"/>
          </p:nvPr>
        </p:nvSpPr>
        <p:spPr>
          <a:xfrm>
            <a:off x="1173163" y="696913"/>
            <a:ext cx="4638675" cy="3479800"/>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07730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3D6D1917-93EE-4A69-B19C-3F366B832866}"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3731" name="Rectangle 2"/>
          <p:cNvSpPr>
            <a:spLocks noGrp="1" noRot="1" noChangeAspect="1" noChangeArrowheads="1" noTextEdit="1"/>
          </p:cNvSpPr>
          <p:nvPr>
            <p:ph type="sldImg"/>
          </p:nvPr>
        </p:nvSpPr>
        <p:spPr>
          <a:xfrm>
            <a:off x="1173163" y="696913"/>
            <a:ext cx="4638675" cy="3479800"/>
          </a:xfrm>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896E9676-CD7E-4053-B994-FF9E624E0835}"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4755" name="Rectangle 2"/>
          <p:cNvSpPr>
            <a:spLocks noGrp="1" noRot="1" noChangeAspect="1" noChangeArrowheads="1" noTextEdit="1"/>
          </p:cNvSpPr>
          <p:nvPr>
            <p:ph type="sldImg"/>
          </p:nvPr>
        </p:nvSpPr>
        <p:spPr>
          <a:xfrm>
            <a:off x="1173163" y="696913"/>
            <a:ext cx="4638675" cy="3479800"/>
          </a:xfrm>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638675" cy="3479800"/>
          </a:xfrm>
        </p:spPr>
      </p:sp>
      <p:sp>
        <p:nvSpPr>
          <p:cNvPr id="3" name="Notes Placeholder 2"/>
          <p:cNvSpPr>
            <a:spLocks noGrp="1"/>
          </p:cNvSpPr>
          <p:nvPr>
            <p:ph type="body" idx="1"/>
          </p:nvPr>
        </p:nvSpPr>
        <p:spPr/>
        <p:txBody>
          <a:bodyPr/>
          <a:lstStyle/>
          <a:p>
            <a:r>
              <a:rPr lang="en-US" dirty="0"/>
              <a:t>Start at c. 50 sec.</a:t>
            </a:r>
          </a:p>
        </p:txBody>
      </p:sp>
      <p:sp>
        <p:nvSpPr>
          <p:cNvPr id="4" name="Slide Number Placeholder 3"/>
          <p:cNvSpPr>
            <a:spLocks noGrp="1"/>
          </p:cNvSpPr>
          <p:nvPr>
            <p:ph type="sldNum" sz="quarter" idx="5"/>
          </p:nvPr>
        </p:nvSpPr>
        <p:spPr/>
        <p:txBody>
          <a:bodyPr/>
          <a:lstStyle/>
          <a:p>
            <a:pPr>
              <a:defRPr/>
            </a:pPr>
            <a:fld id="{66823826-D37D-4D98-8F0B-ECC4F847F683}" type="slidenum">
              <a:rPr lang="en-US" smtClean="0"/>
              <a:pPr>
                <a:defRPr/>
              </a:pPr>
              <a:t>23</a:t>
            </a:fld>
            <a:endParaRPr lang="en-US"/>
          </a:p>
        </p:txBody>
      </p:sp>
    </p:spTree>
    <p:extLst>
      <p:ext uri="{BB962C8B-B14F-4D97-AF65-F5344CB8AC3E}">
        <p14:creationId xmlns:p14="http://schemas.microsoft.com/office/powerpoint/2010/main" val="762822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638675" cy="34798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Might compare to church baptismal rituals.</a:t>
            </a:r>
          </a:p>
          <a:p>
            <a:endParaRPr lang="en-US" dirty="0"/>
          </a:p>
        </p:txBody>
      </p:sp>
      <p:sp>
        <p:nvSpPr>
          <p:cNvPr id="4" name="Slide Number Placeholder 3"/>
          <p:cNvSpPr>
            <a:spLocks noGrp="1"/>
          </p:cNvSpPr>
          <p:nvPr>
            <p:ph type="sldNum" sz="quarter" idx="10"/>
          </p:nvPr>
        </p:nvSpPr>
        <p:spPr/>
        <p:txBody>
          <a:bodyPr/>
          <a:lstStyle/>
          <a:p>
            <a:pPr>
              <a:defRPr/>
            </a:pPr>
            <a:fld id="{66823826-D37D-4D98-8F0B-ECC4F847F683}" type="slidenum">
              <a:rPr lang="en-US" smtClean="0"/>
              <a:pPr>
                <a:defRPr/>
              </a:pPr>
              <a:t>24</a:t>
            </a:fld>
            <a:endParaRPr lang="en-US"/>
          </a:p>
        </p:txBody>
      </p:sp>
    </p:spTree>
    <p:extLst>
      <p:ext uri="{BB962C8B-B14F-4D97-AF65-F5344CB8AC3E}">
        <p14:creationId xmlns:p14="http://schemas.microsoft.com/office/powerpoint/2010/main" val="2225775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638675" cy="3479800"/>
          </a:xfrm>
        </p:spPr>
      </p:sp>
      <p:sp>
        <p:nvSpPr>
          <p:cNvPr id="3" name="Notes Placeholder 2"/>
          <p:cNvSpPr>
            <a:spLocks noGrp="1"/>
          </p:cNvSpPr>
          <p:nvPr>
            <p:ph type="body" idx="1"/>
          </p:nvPr>
        </p:nvSpPr>
        <p:spPr/>
        <p:txBody>
          <a:bodyPr/>
          <a:lstStyle/>
          <a:p>
            <a:r>
              <a:rPr lang="en-US" dirty="0"/>
              <a:t>Gunkel and rise of social sciences.</a:t>
            </a:r>
          </a:p>
        </p:txBody>
      </p:sp>
      <p:sp>
        <p:nvSpPr>
          <p:cNvPr id="4" name="Slide Number Placeholder 3"/>
          <p:cNvSpPr>
            <a:spLocks noGrp="1"/>
          </p:cNvSpPr>
          <p:nvPr>
            <p:ph type="sldNum" sz="quarter" idx="5"/>
          </p:nvPr>
        </p:nvSpPr>
        <p:spPr/>
        <p:txBody>
          <a:bodyPr/>
          <a:lstStyle/>
          <a:p>
            <a:pPr>
              <a:defRPr/>
            </a:pPr>
            <a:fld id="{66823826-D37D-4D98-8F0B-ECC4F847F683}" type="slidenum">
              <a:rPr lang="en-US" smtClean="0"/>
              <a:pPr>
                <a:defRPr/>
              </a:pPr>
              <a:t>2</a:t>
            </a:fld>
            <a:endParaRPr lang="en-US"/>
          </a:p>
        </p:txBody>
      </p:sp>
    </p:spTree>
    <p:extLst>
      <p:ext uri="{BB962C8B-B14F-4D97-AF65-F5344CB8AC3E}">
        <p14:creationId xmlns:p14="http://schemas.microsoft.com/office/powerpoint/2010/main" val="2515647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4C02839-5DB8-4893-BAE5-CFBDB9F1EEAC}" type="slidenum">
              <a:rPr lang="en-US" altLang="en-US" sz="1200" smtClean="0"/>
              <a:pPr/>
              <a:t>7</a:t>
            </a:fld>
            <a:endParaRPr lang="en-US" altLang="en-US" sz="1200"/>
          </a:p>
        </p:txBody>
      </p:sp>
      <p:sp>
        <p:nvSpPr>
          <p:cNvPr id="68611" name="Rectangle 2"/>
          <p:cNvSpPr>
            <a:spLocks noGrp="1" noRot="1" noChangeAspect="1" noChangeArrowheads="1" noTextEdit="1"/>
          </p:cNvSpPr>
          <p:nvPr>
            <p:ph type="sldImg"/>
          </p:nvPr>
        </p:nvSpPr>
        <p:spPr>
          <a:xfrm>
            <a:off x="1173163" y="696913"/>
            <a:ext cx="4638675" cy="3479800"/>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6BD702F-D7E9-4D2C-AA06-B87142BCC5AB}" type="slidenum">
              <a:rPr lang="en-US" altLang="en-US" sz="1200" smtClean="0"/>
              <a:pPr/>
              <a:t>8</a:t>
            </a:fld>
            <a:endParaRPr lang="en-US" altLang="en-US" sz="1200"/>
          </a:p>
        </p:txBody>
      </p:sp>
      <p:sp>
        <p:nvSpPr>
          <p:cNvPr id="69635" name="Rectangle 2"/>
          <p:cNvSpPr>
            <a:spLocks noGrp="1" noRot="1" noChangeAspect="1" noChangeArrowheads="1" noTextEdit="1"/>
          </p:cNvSpPr>
          <p:nvPr>
            <p:ph type="sldImg"/>
          </p:nvPr>
        </p:nvSpPr>
        <p:spPr>
          <a:xfrm>
            <a:off x="1173163" y="696913"/>
            <a:ext cx="4638675" cy="3479800"/>
          </a:xfrm>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CDEB508-0CC9-46B7-91FC-93A1B5EEB780}" type="slidenum">
              <a:rPr lang="en-US" altLang="en-US" sz="1200" smtClean="0">
                <a:solidFill>
                  <a:srgbClr val="000000"/>
                </a:solidFill>
              </a:rPr>
              <a:pPr/>
              <a:t>10</a:t>
            </a:fld>
            <a:endParaRPr lang="en-US" altLang="en-US" sz="1200">
              <a:solidFill>
                <a:srgbClr val="000000"/>
              </a:solidFill>
            </a:endParaRPr>
          </a:p>
        </p:txBody>
      </p:sp>
      <p:sp>
        <p:nvSpPr>
          <p:cNvPr id="70659" name="Rectangle 2"/>
          <p:cNvSpPr>
            <a:spLocks noGrp="1" noRot="1" noChangeAspect="1" noChangeArrowheads="1" noTextEdit="1"/>
          </p:cNvSpPr>
          <p:nvPr>
            <p:ph type="sldImg"/>
          </p:nvPr>
        </p:nvSpPr>
        <p:spPr>
          <a:xfrm>
            <a:off x="1173163" y="696913"/>
            <a:ext cx="4638675" cy="3479800"/>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2E71B6F-FAC5-4190-B423-EF266C05EAD0}" type="slidenum">
              <a:rPr lang="en-US" altLang="en-US" sz="1200" smtClean="0">
                <a:solidFill>
                  <a:srgbClr val="000000"/>
                </a:solidFill>
              </a:rPr>
              <a:pPr/>
              <a:t>11</a:t>
            </a:fld>
            <a:endParaRPr lang="en-US" altLang="en-US" sz="1200">
              <a:solidFill>
                <a:srgbClr val="000000"/>
              </a:solidFill>
            </a:endParaRPr>
          </a:p>
        </p:txBody>
      </p:sp>
      <p:sp>
        <p:nvSpPr>
          <p:cNvPr id="71683" name="Rectangle 2"/>
          <p:cNvSpPr>
            <a:spLocks noGrp="1" noRot="1" noChangeAspect="1" noChangeArrowheads="1" noTextEdit="1"/>
          </p:cNvSpPr>
          <p:nvPr>
            <p:ph type="sldImg"/>
          </p:nvPr>
        </p:nvSpPr>
        <p:spPr>
          <a:xfrm>
            <a:off x="1173163" y="696913"/>
            <a:ext cx="4638675" cy="3479800"/>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600EC3D-D0F3-4C86-9A87-14C3D4D4B69A}" type="slidenum">
              <a:rPr lang="en-US" altLang="en-US" sz="1200" smtClean="0"/>
              <a:pPr/>
              <a:t>12</a:t>
            </a:fld>
            <a:endParaRPr lang="en-US" altLang="en-US" sz="1200"/>
          </a:p>
        </p:txBody>
      </p:sp>
      <p:sp>
        <p:nvSpPr>
          <p:cNvPr id="72707" name="Rectangle 2"/>
          <p:cNvSpPr>
            <a:spLocks noGrp="1" noRot="1" noChangeAspect="1" noChangeArrowheads="1" noTextEdit="1"/>
          </p:cNvSpPr>
          <p:nvPr>
            <p:ph type="sldImg"/>
          </p:nvPr>
        </p:nvSpPr>
        <p:spPr>
          <a:xfrm>
            <a:off x="1173163" y="696913"/>
            <a:ext cx="4638675" cy="3479800"/>
          </a:xfrm>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EECAE93-005A-4AC6-84E3-B64FBEB9A4D0}"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1507" name="Rectangle 2"/>
          <p:cNvSpPr>
            <a:spLocks noGrp="1" noRot="1" noChangeAspect="1" noChangeArrowheads="1" noTextEdit="1"/>
          </p:cNvSpPr>
          <p:nvPr>
            <p:ph type="sldImg"/>
          </p:nvPr>
        </p:nvSpPr>
        <p:spPr>
          <a:xfrm>
            <a:off x="1173163" y="696913"/>
            <a:ext cx="4638675" cy="3479800"/>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206257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638675" cy="3479800"/>
          </a:xfrm>
        </p:spPr>
      </p:sp>
      <p:sp>
        <p:nvSpPr>
          <p:cNvPr id="3" name="Notes Placeholder 2"/>
          <p:cNvSpPr>
            <a:spLocks noGrp="1"/>
          </p:cNvSpPr>
          <p:nvPr>
            <p:ph type="body" idx="1"/>
          </p:nvPr>
        </p:nvSpPr>
        <p:spPr/>
        <p:txBody>
          <a:bodyPr/>
          <a:lstStyle/>
          <a:p>
            <a:r>
              <a:rPr lang="en-US" dirty="0"/>
              <a:t>Pt: Most people summarize </a:t>
            </a:r>
            <a:r>
              <a:rPr lang="en-US" b="1" dirty="0"/>
              <a:t>what</a:t>
            </a:r>
            <a:r>
              <a:rPr lang="en-US" dirty="0"/>
              <a:t> they think a text means.  Once they try to describe a literary genre, hopefully, they start thinking about </a:t>
            </a:r>
            <a:r>
              <a:rPr lang="en-US" b="1" dirty="0"/>
              <a:t>how</a:t>
            </a:r>
            <a:r>
              <a:rPr lang="en-US" dirty="0"/>
              <a:t> it means (literary features) and </a:t>
            </a:r>
            <a:r>
              <a:rPr lang="en-US" b="1" dirty="0"/>
              <a:t>why</a:t>
            </a:r>
            <a:r>
              <a:rPr lang="en-US" dirty="0"/>
              <a:t> (its communicative intention.  Actually, good textual interpretation follows the reverse order: </a:t>
            </a:r>
            <a:r>
              <a:rPr lang="en-US" b="1" dirty="0"/>
              <a:t>why</a:t>
            </a:r>
            <a:r>
              <a:rPr lang="en-US" dirty="0"/>
              <a:t> (intention) </a:t>
            </a:r>
            <a:r>
              <a:rPr lang="en-US" b="1" dirty="0"/>
              <a:t>how</a:t>
            </a:r>
            <a:r>
              <a:rPr lang="en-US" dirty="0"/>
              <a:t> (key features) and then </a:t>
            </a:r>
            <a:r>
              <a:rPr lang="en-US" b="1" dirty="0"/>
              <a:t>what</a:t>
            </a:r>
            <a:r>
              <a:rPr lang="en-US" dirty="0"/>
              <a:t>.</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0695504-7520-4DDC-98FA-B8E261FFC7AA}"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3979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ahLst/>
            <a:cxnLst>
              <a:cxn ang="0">
                <a:pos x="163" y="200"/>
              </a:cxn>
              <a:cxn ang="0">
                <a:pos x="4128" y="200"/>
              </a:cxn>
              <a:cxn ang="0">
                <a:pos x="4128" y="429"/>
              </a:cxn>
              <a:cxn ang="0">
                <a:pos x="0" y="441"/>
              </a:cxn>
              <a:cxn ang="0">
                <a:pos x="163" y="200"/>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000"/>
            </a:schemeClr>
          </a:solidFill>
          <a:ln w="9525">
            <a:noFill/>
            <a:round/>
            <a:headEnd/>
            <a:tailEnd/>
          </a:ln>
        </p:spPr>
        <p:txBody>
          <a:bodyPr wrap="none" anchor="ctr"/>
          <a:lstStyle/>
          <a:p>
            <a:pPr>
              <a:defRPr/>
            </a:pPr>
            <a:endParaRPr lang="en-US"/>
          </a:p>
        </p:txBody>
      </p:sp>
      <p:sp>
        <p:nvSpPr>
          <p:cNvPr id="4099"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DD8939A0-F4C3-4CCD-92D4-7F4EDE7C59F3}" type="slidenum">
              <a:rPr lang="en-US"/>
              <a:pPr>
                <a:defRPr/>
              </a:pPr>
              <a:t>‹#›</a:t>
            </a:fld>
            <a:endParaRPr lang="en-US"/>
          </a:p>
        </p:txBody>
      </p:sp>
    </p:spTree>
    <p:extLst>
      <p:ext uri="{BB962C8B-B14F-4D97-AF65-F5344CB8AC3E}">
        <p14:creationId xmlns:p14="http://schemas.microsoft.com/office/powerpoint/2010/main" val="3372122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0C32E4-77DD-457C-B18E-F9E265BD36B8}" type="slidenum">
              <a:rPr lang="en-US"/>
              <a:pPr>
                <a:defRPr/>
              </a:pPr>
              <a:t>‹#›</a:t>
            </a:fld>
            <a:endParaRPr lang="en-US"/>
          </a:p>
        </p:txBody>
      </p:sp>
    </p:spTree>
    <p:extLst>
      <p:ext uri="{BB962C8B-B14F-4D97-AF65-F5344CB8AC3E}">
        <p14:creationId xmlns:p14="http://schemas.microsoft.com/office/powerpoint/2010/main" val="1270964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5B4A17-B1F4-4B92-A445-ED13B30797D0}" type="slidenum">
              <a:rPr lang="en-US"/>
              <a:pPr>
                <a:defRPr/>
              </a:pPr>
              <a:t>‹#›</a:t>
            </a:fld>
            <a:endParaRPr lang="en-US"/>
          </a:p>
        </p:txBody>
      </p:sp>
    </p:spTree>
    <p:extLst>
      <p:ext uri="{BB962C8B-B14F-4D97-AF65-F5344CB8AC3E}">
        <p14:creationId xmlns:p14="http://schemas.microsoft.com/office/powerpoint/2010/main" val="1248824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ahLst/>
            <a:cxnLst>
              <a:cxn ang="0">
                <a:pos x="163" y="200"/>
              </a:cxn>
              <a:cxn ang="0">
                <a:pos x="4128" y="200"/>
              </a:cxn>
              <a:cxn ang="0">
                <a:pos x="4128" y="429"/>
              </a:cxn>
              <a:cxn ang="0">
                <a:pos x="0" y="441"/>
              </a:cxn>
              <a:cxn ang="0">
                <a:pos x="163" y="200"/>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000"/>
            </a:schemeClr>
          </a:solidFill>
          <a:ln w="9525">
            <a:noFill/>
            <a:round/>
            <a:headEnd/>
            <a:tailEnd/>
          </a:ln>
        </p:spPr>
        <p:txBody>
          <a:bodyPr wrap="none" anchor="ctr"/>
          <a:lstStyle/>
          <a:p>
            <a:pPr>
              <a:defRPr/>
            </a:pPr>
            <a:endParaRPr lang="en-US"/>
          </a:p>
        </p:txBody>
      </p:sp>
      <p:sp>
        <p:nvSpPr>
          <p:cNvPr id="153603"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53604"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0543FF65-DC86-4C32-AE38-D72AE76CA895}" type="slidenum">
              <a:rPr lang="en-US"/>
              <a:pPr>
                <a:defRPr/>
              </a:pPr>
              <a:t>‹#›</a:t>
            </a:fld>
            <a:endParaRPr lang="en-US"/>
          </a:p>
        </p:txBody>
      </p:sp>
    </p:spTree>
    <p:extLst>
      <p:ext uri="{BB962C8B-B14F-4D97-AF65-F5344CB8AC3E}">
        <p14:creationId xmlns:p14="http://schemas.microsoft.com/office/powerpoint/2010/main" val="219086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510662-3922-418E-A714-ED33DC77B6BE}" type="slidenum">
              <a:rPr lang="en-US"/>
              <a:pPr>
                <a:defRPr/>
              </a:pPr>
              <a:t>‹#›</a:t>
            </a:fld>
            <a:endParaRPr lang="en-US"/>
          </a:p>
        </p:txBody>
      </p:sp>
    </p:spTree>
    <p:extLst>
      <p:ext uri="{BB962C8B-B14F-4D97-AF65-F5344CB8AC3E}">
        <p14:creationId xmlns:p14="http://schemas.microsoft.com/office/powerpoint/2010/main" val="2559992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0EC42C-0CCE-48C1-8878-5BC837759440}" type="slidenum">
              <a:rPr lang="en-US"/>
              <a:pPr>
                <a:defRPr/>
              </a:pPr>
              <a:t>‹#›</a:t>
            </a:fld>
            <a:endParaRPr lang="en-US"/>
          </a:p>
        </p:txBody>
      </p:sp>
    </p:spTree>
    <p:extLst>
      <p:ext uri="{BB962C8B-B14F-4D97-AF65-F5344CB8AC3E}">
        <p14:creationId xmlns:p14="http://schemas.microsoft.com/office/powerpoint/2010/main" val="2219009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8464DD-54D1-4B26-AD84-7266B2B12B25}" type="slidenum">
              <a:rPr lang="en-US"/>
              <a:pPr>
                <a:defRPr/>
              </a:pPr>
              <a:t>‹#›</a:t>
            </a:fld>
            <a:endParaRPr lang="en-US"/>
          </a:p>
        </p:txBody>
      </p:sp>
    </p:spTree>
    <p:extLst>
      <p:ext uri="{BB962C8B-B14F-4D97-AF65-F5344CB8AC3E}">
        <p14:creationId xmlns:p14="http://schemas.microsoft.com/office/powerpoint/2010/main" val="426615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C3D713-A26B-4950-8CF1-0AAEA88E2C35}" type="slidenum">
              <a:rPr lang="en-US"/>
              <a:pPr>
                <a:defRPr/>
              </a:pPr>
              <a:t>‹#›</a:t>
            </a:fld>
            <a:endParaRPr lang="en-US"/>
          </a:p>
        </p:txBody>
      </p:sp>
    </p:spTree>
    <p:extLst>
      <p:ext uri="{BB962C8B-B14F-4D97-AF65-F5344CB8AC3E}">
        <p14:creationId xmlns:p14="http://schemas.microsoft.com/office/powerpoint/2010/main" val="2640171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2A6223-02D3-4D6C-A5AA-DCC147F06C94}" type="slidenum">
              <a:rPr lang="en-US"/>
              <a:pPr>
                <a:defRPr/>
              </a:pPr>
              <a:t>‹#›</a:t>
            </a:fld>
            <a:endParaRPr lang="en-US"/>
          </a:p>
        </p:txBody>
      </p:sp>
    </p:spTree>
    <p:extLst>
      <p:ext uri="{BB962C8B-B14F-4D97-AF65-F5344CB8AC3E}">
        <p14:creationId xmlns:p14="http://schemas.microsoft.com/office/powerpoint/2010/main" val="3593468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FD3FA4B-800B-4F71-BEBA-6B112281AFFA}" type="slidenum">
              <a:rPr lang="en-US"/>
              <a:pPr>
                <a:defRPr/>
              </a:pPr>
              <a:t>‹#›</a:t>
            </a:fld>
            <a:endParaRPr lang="en-US"/>
          </a:p>
        </p:txBody>
      </p:sp>
    </p:spTree>
    <p:extLst>
      <p:ext uri="{BB962C8B-B14F-4D97-AF65-F5344CB8AC3E}">
        <p14:creationId xmlns:p14="http://schemas.microsoft.com/office/powerpoint/2010/main" val="957404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8B67FB-80DE-4C0F-83F7-9AA1FAA36532}" type="slidenum">
              <a:rPr lang="en-US"/>
              <a:pPr>
                <a:defRPr/>
              </a:pPr>
              <a:t>‹#›</a:t>
            </a:fld>
            <a:endParaRPr lang="en-US"/>
          </a:p>
        </p:txBody>
      </p:sp>
    </p:spTree>
    <p:extLst>
      <p:ext uri="{BB962C8B-B14F-4D97-AF65-F5344CB8AC3E}">
        <p14:creationId xmlns:p14="http://schemas.microsoft.com/office/powerpoint/2010/main" val="386765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D6DF65-37FC-4722-8541-F5BB64607F3C}" type="slidenum">
              <a:rPr lang="en-US"/>
              <a:pPr>
                <a:defRPr/>
              </a:pPr>
              <a:t>‹#›</a:t>
            </a:fld>
            <a:endParaRPr lang="en-US"/>
          </a:p>
        </p:txBody>
      </p:sp>
    </p:spTree>
    <p:extLst>
      <p:ext uri="{BB962C8B-B14F-4D97-AF65-F5344CB8AC3E}">
        <p14:creationId xmlns:p14="http://schemas.microsoft.com/office/powerpoint/2010/main" val="3116163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5805E9-1218-4913-8354-749F5E0955C5}" type="slidenum">
              <a:rPr lang="en-US"/>
              <a:pPr>
                <a:defRPr/>
              </a:pPr>
              <a:t>‹#›</a:t>
            </a:fld>
            <a:endParaRPr lang="en-US"/>
          </a:p>
        </p:txBody>
      </p:sp>
    </p:spTree>
    <p:extLst>
      <p:ext uri="{BB962C8B-B14F-4D97-AF65-F5344CB8AC3E}">
        <p14:creationId xmlns:p14="http://schemas.microsoft.com/office/powerpoint/2010/main" val="2075982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409EA4-E7E3-42F5-8FD9-678356ECBE4A}" type="slidenum">
              <a:rPr lang="en-US"/>
              <a:pPr>
                <a:defRPr/>
              </a:pPr>
              <a:t>‹#›</a:t>
            </a:fld>
            <a:endParaRPr lang="en-US"/>
          </a:p>
        </p:txBody>
      </p:sp>
    </p:spTree>
    <p:extLst>
      <p:ext uri="{BB962C8B-B14F-4D97-AF65-F5344CB8AC3E}">
        <p14:creationId xmlns:p14="http://schemas.microsoft.com/office/powerpoint/2010/main" val="3668864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1EC6C6-6E30-4DD7-B762-8027D8B2659D}" type="slidenum">
              <a:rPr lang="en-US"/>
              <a:pPr>
                <a:defRPr/>
              </a:pPr>
              <a:t>‹#›</a:t>
            </a:fld>
            <a:endParaRPr lang="en-US"/>
          </a:p>
        </p:txBody>
      </p:sp>
    </p:spTree>
    <p:extLst>
      <p:ext uri="{BB962C8B-B14F-4D97-AF65-F5344CB8AC3E}">
        <p14:creationId xmlns:p14="http://schemas.microsoft.com/office/powerpoint/2010/main" val="3210222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ahLst/>
            <a:cxnLst>
              <a:cxn ang="0">
                <a:pos x="163" y="200"/>
              </a:cxn>
              <a:cxn ang="0">
                <a:pos x="4128" y="200"/>
              </a:cxn>
              <a:cxn ang="0">
                <a:pos x="4128" y="429"/>
              </a:cxn>
              <a:cxn ang="0">
                <a:pos x="0" y="441"/>
              </a:cxn>
              <a:cxn ang="0">
                <a:pos x="163" y="200"/>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000"/>
            </a:schemeClr>
          </a:solidFill>
          <a:ln w="9525">
            <a:noFill/>
            <a:round/>
            <a:headEnd/>
            <a:tailEnd/>
          </a:ln>
        </p:spPr>
        <p:txBody>
          <a:bodyPr wrap="none" anchor="ctr"/>
          <a:lstStyle/>
          <a:p>
            <a:pPr>
              <a:defRPr/>
            </a:pPr>
            <a:endParaRPr lang="en-US"/>
          </a:p>
        </p:txBody>
      </p:sp>
      <p:sp>
        <p:nvSpPr>
          <p:cNvPr id="157699"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57700"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439F7148-B5D5-4587-B021-4AE9C8545BEA}" type="slidenum">
              <a:rPr lang="en-US"/>
              <a:pPr>
                <a:defRPr/>
              </a:pPr>
              <a:t>‹#›</a:t>
            </a:fld>
            <a:endParaRPr lang="en-US"/>
          </a:p>
        </p:txBody>
      </p:sp>
    </p:spTree>
    <p:extLst>
      <p:ext uri="{BB962C8B-B14F-4D97-AF65-F5344CB8AC3E}">
        <p14:creationId xmlns:p14="http://schemas.microsoft.com/office/powerpoint/2010/main" val="723882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763F58-9ECF-4982-8084-FCED53C6F5FD}" type="slidenum">
              <a:rPr lang="en-US"/>
              <a:pPr>
                <a:defRPr/>
              </a:pPr>
              <a:t>‹#›</a:t>
            </a:fld>
            <a:endParaRPr lang="en-US"/>
          </a:p>
        </p:txBody>
      </p:sp>
    </p:spTree>
    <p:extLst>
      <p:ext uri="{BB962C8B-B14F-4D97-AF65-F5344CB8AC3E}">
        <p14:creationId xmlns:p14="http://schemas.microsoft.com/office/powerpoint/2010/main" val="433527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7D8B9F-7307-4B7F-B03C-9F311516F90C}" type="slidenum">
              <a:rPr lang="en-US"/>
              <a:pPr>
                <a:defRPr/>
              </a:pPr>
              <a:t>‹#›</a:t>
            </a:fld>
            <a:endParaRPr lang="en-US"/>
          </a:p>
        </p:txBody>
      </p:sp>
    </p:spTree>
    <p:extLst>
      <p:ext uri="{BB962C8B-B14F-4D97-AF65-F5344CB8AC3E}">
        <p14:creationId xmlns:p14="http://schemas.microsoft.com/office/powerpoint/2010/main" val="3745435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D37D40-662F-4E79-81EB-F510B6930148}" type="slidenum">
              <a:rPr lang="en-US"/>
              <a:pPr>
                <a:defRPr/>
              </a:pPr>
              <a:t>‹#›</a:t>
            </a:fld>
            <a:endParaRPr lang="en-US"/>
          </a:p>
        </p:txBody>
      </p:sp>
    </p:spTree>
    <p:extLst>
      <p:ext uri="{BB962C8B-B14F-4D97-AF65-F5344CB8AC3E}">
        <p14:creationId xmlns:p14="http://schemas.microsoft.com/office/powerpoint/2010/main" val="1222339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D570807-AB06-4C49-826C-14943F46826D}" type="slidenum">
              <a:rPr lang="en-US"/>
              <a:pPr>
                <a:defRPr/>
              </a:pPr>
              <a:t>‹#›</a:t>
            </a:fld>
            <a:endParaRPr lang="en-US"/>
          </a:p>
        </p:txBody>
      </p:sp>
    </p:spTree>
    <p:extLst>
      <p:ext uri="{BB962C8B-B14F-4D97-AF65-F5344CB8AC3E}">
        <p14:creationId xmlns:p14="http://schemas.microsoft.com/office/powerpoint/2010/main" val="3504602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ABBD95-47D7-49A4-95D8-2DB07FD16EEB}" type="slidenum">
              <a:rPr lang="en-US"/>
              <a:pPr>
                <a:defRPr/>
              </a:pPr>
              <a:t>‹#›</a:t>
            </a:fld>
            <a:endParaRPr lang="en-US"/>
          </a:p>
        </p:txBody>
      </p:sp>
    </p:spTree>
    <p:extLst>
      <p:ext uri="{BB962C8B-B14F-4D97-AF65-F5344CB8AC3E}">
        <p14:creationId xmlns:p14="http://schemas.microsoft.com/office/powerpoint/2010/main" val="1983971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728D7BE-A947-49DB-99CC-B7E05B3A3364}" type="slidenum">
              <a:rPr lang="en-US"/>
              <a:pPr>
                <a:defRPr/>
              </a:pPr>
              <a:t>‹#›</a:t>
            </a:fld>
            <a:endParaRPr lang="en-US"/>
          </a:p>
        </p:txBody>
      </p:sp>
    </p:spTree>
    <p:extLst>
      <p:ext uri="{BB962C8B-B14F-4D97-AF65-F5344CB8AC3E}">
        <p14:creationId xmlns:p14="http://schemas.microsoft.com/office/powerpoint/2010/main" val="4154800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243E21-5A2F-461F-8750-9483791FF59F}" type="slidenum">
              <a:rPr lang="en-US"/>
              <a:pPr>
                <a:defRPr/>
              </a:pPr>
              <a:t>‹#›</a:t>
            </a:fld>
            <a:endParaRPr lang="en-US"/>
          </a:p>
        </p:txBody>
      </p:sp>
    </p:spTree>
    <p:extLst>
      <p:ext uri="{BB962C8B-B14F-4D97-AF65-F5344CB8AC3E}">
        <p14:creationId xmlns:p14="http://schemas.microsoft.com/office/powerpoint/2010/main" val="33009860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B841E3-24AE-49CF-9F50-E76E8537562E}" type="slidenum">
              <a:rPr lang="en-US"/>
              <a:pPr>
                <a:defRPr/>
              </a:pPr>
              <a:t>‹#›</a:t>
            </a:fld>
            <a:endParaRPr lang="en-US"/>
          </a:p>
        </p:txBody>
      </p:sp>
    </p:spTree>
    <p:extLst>
      <p:ext uri="{BB962C8B-B14F-4D97-AF65-F5344CB8AC3E}">
        <p14:creationId xmlns:p14="http://schemas.microsoft.com/office/powerpoint/2010/main" val="547546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87D004-D5DA-46B8-A8F8-E689C97CBA82}" type="slidenum">
              <a:rPr lang="en-US"/>
              <a:pPr>
                <a:defRPr/>
              </a:pPr>
              <a:t>‹#›</a:t>
            </a:fld>
            <a:endParaRPr lang="en-US"/>
          </a:p>
        </p:txBody>
      </p:sp>
    </p:spTree>
    <p:extLst>
      <p:ext uri="{BB962C8B-B14F-4D97-AF65-F5344CB8AC3E}">
        <p14:creationId xmlns:p14="http://schemas.microsoft.com/office/powerpoint/2010/main" val="3787833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EEE898-CFB0-4807-A9E1-7325D24F49E9}" type="slidenum">
              <a:rPr lang="en-US"/>
              <a:pPr>
                <a:defRPr/>
              </a:pPr>
              <a:t>‹#›</a:t>
            </a:fld>
            <a:endParaRPr lang="en-US"/>
          </a:p>
        </p:txBody>
      </p:sp>
    </p:spTree>
    <p:extLst>
      <p:ext uri="{BB962C8B-B14F-4D97-AF65-F5344CB8AC3E}">
        <p14:creationId xmlns:p14="http://schemas.microsoft.com/office/powerpoint/2010/main" val="77753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350C8A-C175-436F-B886-432D98D13570}" type="slidenum">
              <a:rPr lang="en-US"/>
              <a:pPr>
                <a:defRPr/>
              </a:pPr>
              <a:t>‹#›</a:t>
            </a:fld>
            <a:endParaRPr lang="en-US"/>
          </a:p>
        </p:txBody>
      </p:sp>
    </p:spTree>
    <p:extLst>
      <p:ext uri="{BB962C8B-B14F-4D97-AF65-F5344CB8AC3E}">
        <p14:creationId xmlns:p14="http://schemas.microsoft.com/office/powerpoint/2010/main" val="31477390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171"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72"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B3B08A25-537D-43E2-BB41-B354445D16C8}" type="slidenum">
              <a:rPr lang="en-US"/>
              <a:pPr>
                <a:defRPr/>
              </a:pPr>
              <a:t>‹#›</a:t>
            </a:fld>
            <a:endParaRPr lang="en-US"/>
          </a:p>
        </p:txBody>
      </p:sp>
    </p:spTree>
    <p:extLst>
      <p:ext uri="{BB962C8B-B14F-4D97-AF65-F5344CB8AC3E}">
        <p14:creationId xmlns:p14="http://schemas.microsoft.com/office/powerpoint/2010/main" val="28386961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4B4985-DCC4-4CBF-9088-9B2387A8489F}" type="slidenum">
              <a:rPr lang="en-US"/>
              <a:pPr>
                <a:defRPr/>
              </a:pPr>
              <a:t>‹#›</a:t>
            </a:fld>
            <a:endParaRPr lang="en-US"/>
          </a:p>
        </p:txBody>
      </p:sp>
    </p:spTree>
    <p:extLst>
      <p:ext uri="{BB962C8B-B14F-4D97-AF65-F5344CB8AC3E}">
        <p14:creationId xmlns:p14="http://schemas.microsoft.com/office/powerpoint/2010/main" val="12699963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45AC3F-EE6D-4C89-9C43-D98DA6FFD9EE}" type="slidenum">
              <a:rPr lang="en-US"/>
              <a:pPr>
                <a:defRPr/>
              </a:pPr>
              <a:t>‹#›</a:t>
            </a:fld>
            <a:endParaRPr lang="en-US"/>
          </a:p>
        </p:txBody>
      </p:sp>
    </p:spTree>
    <p:extLst>
      <p:ext uri="{BB962C8B-B14F-4D97-AF65-F5344CB8AC3E}">
        <p14:creationId xmlns:p14="http://schemas.microsoft.com/office/powerpoint/2010/main" val="25944230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9B326F-0395-4232-9490-558B93781C7E}" type="slidenum">
              <a:rPr lang="en-US"/>
              <a:pPr>
                <a:defRPr/>
              </a:pPr>
              <a:t>‹#›</a:t>
            </a:fld>
            <a:endParaRPr lang="en-US"/>
          </a:p>
        </p:txBody>
      </p:sp>
    </p:spTree>
    <p:extLst>
      <p:ext uri="{BB962C8B-B14F-4D97-AF65-F5344CB8AC3E}">
        <p14:creationId xmlns:p14="http://schemas.microsoft.com/office/powerpoint/2010/main" val="4205397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F9B72A-3FBD-4A85-803C-527718E377DF}" type="slidenum">
              <a:rPr lang="en-US"/>
              <a:pPr>
                <a:defRPr/>
              </a:pPr>
              <a:t>‹#›</a:t>
            </a:fld>
            <a:endParaRPr lang="en-US"/>
          </a:p>
        </p:txBody>
      </p:sp>
    </p:spTree>
    <p:extLst>
      <p:ext uri="{BB962C8B-B14F-4D97-AF65-F5344CB8AC3E}">
        <p14:creationId xmlns:p14="http://schemas.microsoft.com/office/powerpoint/2010/main" val="24418686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61B3F6-FD2E-4E98-98D3-B0E5CE0292B3}" type="slidenum">
              <a:rPr lang="en-US"/>
              <a:pPr>
                <a:defRPr/>
              </a:pPr>
              <a:t>‹#›</a:t>
            </a:fld>
            <a:endParaRPr lang="en-US"/>
          </a:p>
        </p:txBody>
      </p:sp>
    </p:spTree>
    <p:extLst>
      <p:ext uri="{BB962C8B-B14F-4D97-AF65-F5344CB8AC3E}">
        <p14:creationId xmlns:p14="http://schemas.microsoft.com/office/powerpoint/2010/main" val="249720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F56F69-3C9F-45D1-8724-96CC7EE751A9}" type="slidenum">
              <a:rPr lang="en-US"/>
              <a:pPr>
                <a:defRPr/>
              </a:pPr>
              <a:t>‹#›</a:t>
            </a:fld>
            <a:endParaRPr lang="en-US"/>
          </a:p>
        </p:txBody>
      </p:sp>
    </p:spTree>
    <p:extLst>
      <p:ext uri="{BB962C8B-B14F-4D97-AF65-F5344CB8AC3E}">
        <p14:creationId xmlns:p14="http://schemas.microsoft.com/office/powerpoint/2010/main" val="9106916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559128A-986B-48E4-B9E5-3A1B34F680C3}" type="slidenum">
              <a:rPr lang="en-US"/>
              <a:pPr>
                <a:defRPr/>
              </a:pPr>
              <a:t>‹#›</a:t>
            </a:fld>
            <a:endParaRPr lang="en-US"/>
          </a:p>
        </p:txBody>
      </p:sp>
    </p:spTree>
    <p:extLst>
      <p:ext uri="{BB962C8B-B14F-4D97-AF65-F5344CB8AC3E}">
        <p14:creationId xmlns:p14="http://schemas.microsoft.com/office/powerpoint/2010/main" val="41223616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56E991-82FF-4BFE-9088-DA5512AC9622}" type="slidenum">
              <a:rPr lang="en-US"/>
              <a:pPr>
                <a:defRPr/>
              </a:pPr>
              <a:t>‹#›</a:t>
            </a:fld>
            <a:endParaRPr lang="en-US"/>
          </a:p>
        </p:txBody>
      </p:sp>
    </p:spTree>
    <p:extLst>
      <p:ext uri="{BB962C8B-B14F-4D97-AF65-F5344CB8AC3E}">
        <p14:creationId xmlns:p14="http://schemas.microsoft.com/office/powerpoint/2010/main" val="207610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E70C91-26BF-4806-A238-329219BBFF45}" type="slidenum">
              <a:rPr lang="en-US"/>
              <a:pPr>
                <a:defRPr/>
              </a:pPr>
              <a:t>‹#›</a:t>
            </a:fld>
            <a:endParaRPr lang="en-US"/>
          </a:p>
        </p:txBody>
      </p:sp>
    </p:spTree>
    <p:extLst>
      <p:ext uri="{BB962C8B-B14F-4D97-AF65-F5344CB8AC3E}">
        <p14:creationId xmlns:p14="http://schemas.microsoft.com/office/powerpoint/2010/main" val="20582816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D2845D-32F1-4117-B39A-C7CB3D2DFD33}" type="slidenum">
              <a:rPr lang="en-US"/>
              <a:pPr>
                <a:defRPr/>
              </a:pPr>
              <a:t>‹#›</a:t>
            </a:fld>
            <a:endParaRPr lang="en-US"/>
          </a:p>
        </p:txBody>
      </p:sp>
    </p:spTree>
    <p:extLst>
      <p:ext uri="{BB962C8B-B14F-4D97-AF65-F5344CB8AC3E}">
        <p14:creationId xmlns:p14="http://schemas.microsoft.com/office/powerpoint/2010/main" val="497749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1AD9CA-43A2-4C34-9E97-5BCA08D47622}" type="slidenum">
              <a:rPr lang="en-US"/>
              <a:pPr>
                <a:defRPr/>
              </a:pPr>
              <a:t>‹#›</a:t>
            </a:fld>
            <a:endParaRPr lang="en-US"/>
          </a:p>
        </p:txBody>
      </p:sp>
    </p:spTree>
    <p:extLst>
      <p:ext uri="{BB962C8B-B14F-4D97-AF65-F5344CB8AC3E}">
        <p14:creationId xmlns:p14="http://schemas.microsoft.com/office/powerpoint/2010/main" val="23585767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050"/>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195" name="Rectangle 205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8196" name="Rectangle 2052"/>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2053"/>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2054"/>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2055"/>
          <p:cNvSpPr>
            <a:spLocks noGrp="1" noChangeArrowheads="1"/>
          </p:cNvSpPr>
          <p:nvPr>
            <p:ph type="sldNum" sz="quarter" idx="12"/>
          </p:nvPr>
        </p:nvSpPr>
        <p:spPr/>
        <p:txBody>
          <a:bodyPr/>
          <a:lstStyle>
            <a:lvl1pPr>
              <a:defRPr>
                <a:solidFill>
                  <a:srgbClr val="578963"/>
                </a:solidFill>
              </a:defRPr>
            </a:lvl1pPr>
          </a:lstStyle>
          <a:p>
            <a:pPr>
              <a:defRPr/>
            </a:pPr>
            <a:fld id="{CF5FD6AA-E169-49DB-B73C-08E6EEB2FDC6}" type="slidenum">
              <a:rPr lang="en-US"/>
              <a:pPr>
                <a:defRPr/>
              </a:pPr>
              <a:t>‹#›</a:t>
            </a:fld>
            <a:endParaRPr lang="en-US"/>
          </a:p>
        </p:txBody>
      </p:sp>
    </p:spTree>
    <p:extLst>
      <p:ext uri="{BB962C8B-B14F-4D97-AF65-F5344CB8AC3E}">
        <p14:creationId xmlns:p14="http://schemas.microsoft.com/office/powerpoint/2010/main" val="36463323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88BFE2-0A1B-43BD-9128-48C5A6109855}" type="slidenum">
              <a:rPr lang="en-US"/>
              <a:pPr>
                <a:defRPr/>
              </a:pPr>
              <a:t>‹#›</a:t>
            </a:fld>
            <a:endParaRPr lang="en-US"/>
          </a:p>
        </p:txBody>
      </p:sp>
    </p:spTree>
    <p:extLst>
      <p:ext uri="{BB962C8B-B14F-4D97-AF65-F5344CB8AC3E}">
        <p14:creationId xmlns:p14="http://schemas.microsoft.com/office/powerpoint/2010/main" val="4763426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3AED68-6AC0-4411-8A71-A51F66C3DF15}" type="slidenum">
              <a:rPr lang="en-US"/>
              <a:pPr>
                <a:defRPr/>
              </a:pPr>
              <a:t>‹#›</a:t>
            </a:fld>
            <a:endParaRPr lang="en-US"/>
          </a:p>
        </p:txBody>
      </p:sp>
    </p:spTree>
    <p:extLst>
      <p:ext uri="{BB962C8B-B14F-4D97-AF65-F5344CB8AC3E}">
        <p14:creationId xmlns:p14="http://schemas.microsoft.com/office/powerpoint/2010/main" val="23444151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78EEB0-3614-4AB6-B27D-E9759B4548D2}" type="slidenum">
              <a:rPr lang="en-US"/>
              <a:pPr>
                <a:defRPr/>
              </a:pPr>
              <a:t>‹#›</a:t>
            </a:fld>
            <a:endParaRPr lang="en-US"/>
          </a:p>
        </p:txBody>
      </p:sp>
    </p:spTree>
    <p:extLst>
      <p:ext uri="{BB962C8B-B14F-4D97-AF65-F5344CB8AC3E}">
        <p14:creationId xmlns:p14="http://schemas.microsoft.com/office/powerpoint/2010/main" val="123200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DBB2F09-6935-4BE3-AC3A-2D6FED91A20B}" type="slidenum">
              <a:rPr lang="en-US"/>
              <a:pPr>
                <a:defRPr/>
              </a:pPr>
              <a:t>‹#›</a:t>
            </a:fld>
            <a:endParaRPr lang="en-US"/>
          </a:p>
        </p:txBody>
      </p:sp>
    </p:spTree>
    <p:extLst>
      <p:ext uri="{BB962C8B-B14F-4D97-AF65-F5344CB8AC3E}">
        <p14:creationId xmlns:p14="http://schemas.microsoft.com/office/powerpoint/2010/main" val="26387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B09910C-E567-42B3-AD3D-74110A845D1C}" type="slidenum">
              <a:rPr lang="en-US"/>
              <a:pPr>
                <a:defRPr/>
              </a:pPr>
              <a:t>‹#›</a:t>
            </a:fld>
            <a:endParaRPr lang="en-US"/>
          </a:p>
        </p:txBody>
      </p:sp>
    </p:spTree>
    <p:extLst>
      <p:ext uri="{BB962C8B-B14F-4D97-AF65-F5344CB8AC3E}">
        <p14:creationId xmlns:p14="http://schemas.microsoft.com/office/powerpoint/2010/main" val="2670828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9C2B9D1-27F0-435D-B7D3-E882857791F4}" type="slidenum">
              <a:rPr lang="en-US"/>
              <a:pPr>
                <a:defRPr/>
              </a:pPr>
              <a:t>‹#›</a:t>
            </a:fld>
            <a:endParaRPr lang="en-US"/>
          </a:p>
        </p:txBody>
      </p:sp>
    </p:spTree>
    <p:extLst>
      <p:ext uri="{BB962C8B-B14F-4D97-AF65-F5344CB8AC3E}">
        <p14:creationId xmlns:p14="http://schemas.microsoft.com/office/powerpoint/2010/main" val="5011706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1C144AE-1AA5-4051-A43C-B4554DA1ECF6}" type="slidenum">
              <a:rPr lang="en-US"/>
              <a:pPr>
                <a:defRPr/>
              </a:pPr>
              <a:t>‹#›</a:t>
            </a:fld>
            <a:endParaRPr lang="en-US"/>
          </a:p>
        </p:txBody>
      </p:sp>
    </p:spTree>
    <p:extLst>
      <p:ext uri="{BB962C8B-B14F-4D97-AF65-F5344CB8AC3E}">
        <p14:creationId xmlns:p14="http://schemas.microsoft.com/office/powerpoint/2010/main" val="25082210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B686CD-7861-413D-9AA2-75BBABF45294}" type="slidenum">
              <a:rPr lang="en-US"/>
              <a:pPr>
                <a:defRPr/>
              </a:pPr>
              <a:t>‹#›</a:t>
            </a:fld>
            <a:endParaRPr lang="en-US"/>
          </a:p>
        </p:txBody>
      </p:sp>
    </p:spTree>
    <p:extLst>
      <p:ext uri="{BB962C8B-B14F-4D97-AF65-F5344CB8AC3E}">
        <p14:creationId xmlns:p14="http://schemas.microsoft.com/office/powerpoint/2010/main" val="22673273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E2282D-73C2-4617-A714-0C2A86F9C015}" type="slidenum">
              <a:rPr lang="en-US"/>
              <a:pPr>
                <a:defRPr/>
              </a:pPr>
              <a:t>‹#›</a:t>
            </a:fld>
            <a:endParaRPr lang="en-US"/>
          </a:p>
        </p:txBody>
      </p:sp>
    </p:spTree>
    <p:extLst>
      <p:ext uri="{BB962C8B-B14F-4D97-AF65-F5344CB8AC3E}">
        <p14:creationId xmlns:p14="http://schemas.microsoft.com/office/powerpoint/2010/main" val="30766297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6ED559-863E-4502-9F18-F06DA5094877}" type="slidenum">
              <a:rPr lang="en-US"/>
              <a:pPr>
                <a:defRPr/>
              </a:pPr>
              <a:t>‹#›</a:t>
            </a:fld>
            <a:endParaRPr lang="en-US"/>
          </a:p>
        </p:txBody>
      </p:sp>
    </p:spTree>
    <p:extLst>
      <p:ext uri="{BB962C8B-B14F-4D97-AF65-F5344CB8AC3E}">
        <p14:creationId xmlns:p14="http://schemas.microsoft.com/office/powerpoint/2010/main" val="27644211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BC6CE9-1037-4A47-BFEF-74DF26E3DF21}" type="slidenum">
              <a:rPr lang="en-US"/>
              <a:pPr>
                <a:defRPr/>
              </a:pPr>
              <a:t>‹#›</a:t>
            </a:fld>
            <a:endParaRPr lang="en-US"/>
          </a:p>
        </p:txBody>
      </p:sp>
    </p:spTree>
    <p:extLst>
      <p:ext uri="{BB962C8B-B14F-4D97-AF65-F5344CB8AC3E}">
        <p14:creationId xmlns:p14="http://schemas.microsoft.com/office/powerpoint/2010/main" val="2723641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3DA2F05-5DC8-46F9-A61A-6CD1E2C33725}" type="slidenum">
              <a:rPr lang="en-US"/>
              <a:pPr>
                <a:defRPr/>
              </a:pPr>
              <a:t>‹#›</a:t>
            </a:fld>
            <a:endParaRPr lang="en-US"/>
          </a:p>
        </p:txBody>
      </p:sp>
    </p:spTree>
    <p:extLst>
      <p:ext uri="{BB962C8B-B14F-4D97-AF65-F5344CB8AC3E}">
        <p14:creationId xmlns:p14="http://schemas.microsoft.com/office/powerpoint/2010/main" val="3883645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17D15C4-990F-4623-BCA3-A3CEF237B9CC}" type="slidenum">
              <a:rPr lang="en-US"/>
              <a:pPr>
                <a:defRPr/>
              </a:pPr>
              <a:t>‹#›</a:t>
            </a:fld>
            <a:endParaRPr lang="en-US"/>
          </a:p>
        </p:txBody>
      </p:sp>
    </p:spTree>
    <p:extLst>
      <p:ext uri="{BB962C8B-B14F-4D97-AF65-F5344CB8AC3E}">
        <p14:creationId xmlns:p14="http://schemas.microsoft.com/office/powerpoint/2010/main" val="693181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98F4BB-D912-4B39-9ECD-7FCF4B698AD3}" type="slidenum">
              <a:rPr lang="en-US"/>
              <a:pPr>
                <a:defRPr/>
              </a:pPr>
              <a:t>‹#›</a:t>
            </a:fld>
            <a:endParaRPr lang="en-US"/>
          </a:p>
        </p:txBody>
      </p:sp>
    </p:spTree>
    <p:extLst>
      <p:ext uri="{BB962C8B-B14F-4D97-AF65-F5344CB8AC3E}">
        <p14:creationId xmlns:p14="http://schemas.microsoft.com/office/powerpoint/2010/main" val="101672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74D458-EE01-403B-9D90-34E9C5725005}" type="slidenum">
              <a:rPr lang="en-US"/>
              <a:pPr>
                <a:defRPr/>
              </a:pPr>
              <a:t>‹#›</a:t>
            </a:fld>
            <a:endParaRPr lang="en-US"/>
          </a:p>
        </p:txBody>
      </p:sp>
    </p:spTree>
    <p:extLst>
      <p:ext uri="{BB962C8B-B14F-4D97-AF65-F5344CB8AC3E}">
        <p14:creationId xmlns:p14="http://schemas.microsoft.com/office/powerpoint/2010/main" val="2033024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31E7D6A1-E5B7-47A6-B860-066C4F8F0A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25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p>
        </p:txBody>
      </p:sp>
      <p:sp>
        <p:nvSpPr>
          <p:cNvPr id="1525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p>
        </p:txBody>
      </p:sp>
      <p:sp>
        <p:nvSpPr>
          <p:cNvPr id="1525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861CB946-7E4F-4030-B8C0-EBC8058FEA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2"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66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p>
        </p:txBody>
      </p:sp>
      <p:sp>
        <p:nvSpPr>
          <p:cNvPr id="1566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p>
        </p:txBody>
      </p:sp>
      <p:sp>
        <p:nvSpPr>
          <p:cNvPr id="1566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255E4336-6A15-490F-ACAF-012F5EEA81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3"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ED1242FA-3848-45F9-AE77-87DB673D6F57}" type="slidenum">
              <a:rPr lang="en-US"/>
              <a:pPr>
                <a:defRPr/>
              </a:pPr>
              <a:t>‹#›</a:t>
            </a:fld>
            <a:endParaRPr lang="en-US"/>
          </a:p>
        </p:txBody>
      </p:sp>
    </p:spTree>
    <p:extLst>
      <p:ext uri="{BB962C8B-B14F-4D97-AF65-F5344CB8AC3E}">
        <p14:creationId xmlns:p14="http://schemas.microsoft.com/office/powerpoint/2010/main" val="3787693006"/>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latin typeface="Times New Roman" charset="0"/>
              </a:defRPr>
            </a:lvl1pPr>
          </a:lstStyle>
          <a:p>
            <a:pPr>
              <a:defRPr/>
            </a:pPr>
            <a:endParaRPr lang="en-US"/>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latin typeface="Times New Roman" charset="0"/>
              </a:defRPr>
            </a:lvl1pPr>
          </a:lstStyle>
          <a:p>
            <a:pPr>
              <a:defRPr/>
            </a:pPr>
            <a:endParaRPr lang="en-US"/>
          </a:p>
        </p:txBody>
      </p:sp>
      <p:sp>
        <p:nvSpPr>
          <p:cNvPr id="71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latin typeface="Times New Roman" charset="0"/>
              </a:defRPr>
            </a:lvl1pPr>
          </a:lstStyle>
          <a:p>
            <a:pPr>
              <a:defRPr/>
            </a:pPr>
            <a:fld id="{E076543A-5ECD-4678-BE8B-0D092439627A}" type="slidenum">
              <a:rPr lang="en-US"/>
              <a:pPr>
                <a:defRPr/>
              </a:pPr>
              <a:t>‹#›</a:t>
            </a:fld>
            <a:endParaRPr lang="en-US"/>
          </a:p>
        </p:txBody>
      </p:sp>
    </p:spTree>
    <p:extLst>
      <p:ext uri="{BB962C8B-B14F-4D97-AF65-F5344CB8AC3E}">
        <p14:creationId xmlns:p14="http://schemas.microsoft.com/office/powerpoint/2010/main" val="4185118255"/>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charset="0"/>
        </a:defRPr>
      </a:lvl2pPr>
      <a:lvl3pPr algn="l" rtl="0" eaLnBrk="0" fontAlgn="base" hangingPunct="0">
        <a:spcBef>
          <a:spcPct val="0"/>
        </a:spcBef>
        <a:spcAft>
          <a:spcPct val="0"/>
        </a:spcAft>
        <a:defRPr kumimoji="1" sz="4400">
          <a:solidFill>
            <a:schemeClr val="tx2"/>
          </a:solidFill>
          <a:latin typeface="Times New Roman" charset="0"/>
        </a:defRPr>
      </a:lvl3pPr>
      <a:lvl4pPr algn="l" rtl="0" eaLnBrk="0" fontAlgn="base" hangingPunct="0">
        <a:spcBef>
          <a:spcPct val="0"/>
        </a:spcBef>
        <a:spcAft>
          <a:spcPct val="0"/>
        </a:spcAft>
        <a:defRPr kumimoji="1" sz="4400">
          <a:solidFill>
            <a:schemeClr val="tx2"/>
          </a:solidFill>
          <a:latin typeface="Times New Roman" charset="0"/>
        </a:defRPr>
      </a:lvl4pPr>
      <a:lvl5pPr algn="l" rtl="0" eaLnBrk="0" fontAlgn="base" hangingPunct="0">
        <a:spcBef>
          <a:spcPct val="0"/>
        </a:spcBef>
        <a:spcAft>
          <a:spcPct val="0"/>
        </a:spcAft>
        <a:defRPr kumimoji="1" sz="4400">
          <a:solidFill>
            <a:schemeClr val="tx2"/>
          </a:solidFill>
          <a:latin typeface="Times New Roman" charset="0"/>
        </a:defRPr>
      </a:lvl5pPr>
      <a:lvl6pPr marL="457200" algn="l" rtl="0" eaLnBrk="0" fontAlgn="base" hangingPunct="0">
        <a:spcBef>
          <a:spcPct val="0"/>
        </a:spcBef>
        <a:spcAft>
          <a:spcPct val="0"/>
        </a:spcAft>
        <a:defRPr kumimoji="1" sz="4400">
          <a:solidFill>
            <a:schemeClr val="tx2"/>
          </a:solidFill>
          <a:latin typeface="Times New Roman" charset="0"/>
        </a:defRPr>
      </a:lvl6pPr>
      <a:lvl7pPr marL="914400" algn="l" rtl="0" eaLnBrk="0" fontAlgn="base" hangingPunct="0">
        <a:spcBef>
          <a:spcPct val="0"/>
        </a:spcBef>
        <a:spcAft>
          <a:spcPct val="0"/>
        </a:spcAft>
        <a:defRPr kumimoji="1" sz="4400">
          <a:solidFill>
            <a:schemeClr val="tx2"/>
          </a:solidFill>
          <a:latin typeface="Times New Roman" charset="0"/>
        </a:defRPr>
      </a:lvl7pPr>
      <a:lvl8pPr marL="1371600" algn="l" rtl="0" eaLnBrk="0" fontAlgn="base" hangingPunct="0">
        <a:spcBef>
          <a:spcPct val="0"/>
        </a:spcBef>
        <a:spcAft>
          <a:spcPct val="0"/>
        </a:spcAft>
        <a:defRPr kumimoji="1" sz="4400">
          <a:solidFill>
            <a:schemeClr val="tx2"/>
          </a:solidFill>
          <a:latin typeface="Times New Roman" charset="0"/>
        </a:defRPr>
      </a:lvl8pPr>
      <a:lvl9pPr marL="1828800" algn="l" rtl="0" eaLnBrk="0" fontAlgn="base" hangingPunct="0">
        <a:spcBef>
          <a:spcPct val="0"/>
        </a:spcBef>
        <a:spcAft>
          <a:spcPct val="0"/>
        </a:spcAft>
        <a:defRPr kumimoji="1"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hemeOverride" Target="../theme/themeOverride1.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audio" Target="../media/audio4.wav"/><Relationship Id="rId1" Type="http://schemas.openxmlformats.org/officeDocument/2006/relationships/slideLayout" Target="../slideLayouts/slideLayout29.xml"/><Relationship Id="rId6" Type="http://schemas.openxmlformats.org/officeDocument/2006/relationships/image" Target="../media/image20.wmf"/><Relationship Id="rId5" Type="http://schemas.openxmlformats.org/officeDocument/2006/relationships/oleObject" Target="../embeddings/oleObject8.bin"/><Relationship Id="rId4" Type="http://schemas.openxmlformats.org/officeDocument/2006/relationships/image" Target="../media/image19.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audio" Target="../media/audio4.wav"/><Relationship Id="rId1" Type="http://schemas.openxmlformats.org/officeDocument/2006/relationships/slideLayout" Target="../slideLayouts/slideLayout29.xml"/><Relationship Id="rId4" Type="http://schemas.openxmlformats.org/officeDocument/2006/relationships/image" Target="../media/image19.wmf"/></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x10su10lpvs" TargetMode="External"/><Relationship Id="rId2" Type="http://schemas.openxmlformats.org/officeDocument/2006/relationships/notesSlide" Target="../notesSlides/notesSlide13.xml"/><Relationship Id="rId1" Type="http://schemas.openxmlformats.org/officeDocument/2006/relationships/slideLayout" Target="../slideLayouts/slideLayout51.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3.xml.rels><?xml version="1.0" encoding="UTF-8" standalone="yes"?>
<Relationships xmlns="http://schemas.openxmlformats.org/package/2006/relationships"><Relationship Id="rId3" Type="http://schemas.openxmlformats.org/officeDocument/2006/relationships/hyperlink" Target="https://www.new-educ.com/%D8%A7%D9%84%D9%85%D9%86%D9%87%D8%AC-%D8%A7%D9%84%D8%AA%D8%B1%D8%A8%D9%88%D9%8A-%D8%A7%D9%84%D8%A5%D8%B3%D9%84%D8%A7%D9%85%D9%8A"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hyperlink" Target="https://ioer-imrj.com/editorial-board/guidelines-for-editor-and-reviewer/" TargetMode="External"/><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audio" Target="../media/audio1.wav"/><Relationship Id="rId7"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oleObject" Target="../embeddings/oleObject2.bin"/><Relationship Id="rId11" Type="http://schemas.openxmlformats.org/officeDocument/2006/relationships/image" Target="../media/image12.wmf"/><Relationship Id="rId5" Type="http://schemas.openxmlformats.org/officeDocument/2006/relationships/audio" Target="../media/audio3.wav"/><Relationship Id="rId10" Type="http://schemas.openxmlformats.org/officeDocument/2006/relationships/oleObject" Target="../embeddings/oleObject4.bin"/><Relationship Id="rId4" Type="http://schemas.openxmlformats.org/officeDocument/2006/relationships/audio" Target="../media/audio2.wav"/><Relationship Id="rId9" Type="http://schemas.openxmlformats.org/officeDocument/2006/relationships/image" Target="../media/image11.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533400" y="1295400"/>
            <a:ext cx="4419600" cy="1143000"/>
          </a:xfrm>
        </p:spPr>
        <p:txBody>
          <a:bodyPr/>
          <a:lstStyle/>
          <a:p>
            <a:r>
              <a:rPr kumimoji="0" lang="en-US" altLang="en-US" sz="3600" b="1" dirty="0">
                <a:solidFill>
                  <a:schemeClr val="tx1"/>
                </a:solidFill>
              </a:rPr>
              <a:t>How to Read the Psalms</a:t>
            </a:r>
          </a:p>
        </p:txBody>
      </p:sp>
      <p:sp>
        <p:nvSpPr>
          <p:cNvPr id="21507" name="Rectangle 3"/>
          <p:cNvSpPr>
            <a:spLocks noGrp="1" noChangeArrowheads="1"/>
          </p:cNvSpPr>
          <p:nvPr>
            <p:ph type="subTitle" idx="1"/>
          </p:nvPr>
        </p:nvSpPr>
        <p:spPr>
          <a:xfrm>
            <a:off x="609600" y="4876800"/>
            <a:ext cx="4648200" cy="990600"/>
          </a:xfrm>
        </p:spPr>
        <p:txBody>
          <a:bodyPr/>
          <a:lstStyle/>
          <a:p>
            <a:pPr algn="l"/>
            <a:r>
              <a:rPr lang="en-US" altLang="en-US" b="1"/>
              <a:t>Dr. Rodney K. Duke</a:t>
            </a:r>
          </a:p>
        </p:txBody>
      </p:sp>
      <p:pic>
        <p:nvPicPr>
          <p:cNvPr id="21508" name="Picture 4" descr="papyrus_6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81000"/>
            <a:ext cx="323850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228600"/>
            <a:ext cx="9144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solidFill>
                  <a:srgbClr val="333333"/>
                </a:solidFill>
              </a:rPr>
              <a:t>Summary/Application on "Function and Evaluation” (1 of 2)</a:t>
            </a:r>
            <a:endParaRPr kumimoji="0" lang="en-US" altLang="en-US" sz="2400" b="1">
              <a:solidFill>
                <a:srgbClr val="333333"/>
              </a:solidFill>
            </a:endParaRPr>
          </a:p>
          <a:p>
            <a:pPr>
              <a:spcBef>
                <a:spcPct val="0"/>
              </a:spcBef>
              <a:buClrTx/>
              <a:buFontTx/>
              <a:buNone/>
            </a:pPr>
            <a:endParaRPr kumimoji="0" lang="en-US" altLang="en-US" sz="2400" b="1">
              <a:solidFill>
                <a:srgbClr val="333333"/>
              </a:solidFill>
            </a:endParaRPr>
          </a:p>
          <a:p>
            <a:pPr>
              <a:spcBef>
                <a:spcPct val="0"/>
              </a:spcBef>
              <a:buClrTx/>
              <a:buFontTx/>
              <a:buNone/>
            </a:pPr>
            <a:r>
              <a:rPr kumimoji="0" lang="en-US" altLang="en-US" sz="2400" b="1">
                <a:solidFill>
                  <a:srgbClr val="333333"/>
                </a:solidFill>
              </a:rPr>
              <a:t>What can you apply from this exercise to reading the Bible?</a:t>
            </a:r>
          </a:p>
        </p:txBody>
      </p:sp>
      <p:sp>
        <p:nvSpPr>
          <p:cNvPr id="10243" name="Text Box 3"/>
          <p:cNvSpPr txBox="1">
            <a:spLocks noChangeArrowheads="1"/>
          </p:cNvSpPr>
          <p:nvPr/>
        </p:nvSpPr>
        <p:spPr bwMode="auto">
          <a:xfrm>
            <a:off x="152400" y="1600200"/>
            <a:ext cx="8839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u="sng" dirty="0">
                <a:solidFill>
                  <a:srgbClr val="3333CC"/>
                </a:solidFill>
              </a:rPr>
              <a:t>Main Observation:</a:t>
            </a:r>
          </a:p>
          <a:p>
            <a:pPr>
              <a:spcBef>
                <a:spcPct val="0"/>
              </a:spcBef>
              <a:buClrTx/>
              <a:buFontTx/>
              <a:buNone/>
            </a:pPr>
            <a:r>
              <a:rPr kumimoji="0" lang="en-US" altLang="en-US" sz="2400" b="1" dirty="0">
                <a:solidFill>
                  <a:srgbClr val="3333CC"/>
                </a:solidFill>
              </a:rPr>
              <a:t>	Before we as readers assess the </a:t>
            </a:r>
            <a:r>
              <a:rPr kumimoji="0" lang="en-US" altLang="en-US" sz="2400" b="1" dirty="0">
                <a:solidFill>
                  <a:srgbClr val="CC0000"/>
                </a:solidFill>
              </a:rPr>
              <a:t>value/meaning</a:t>
            </a:r>
            <a:r>
              <a:rPr kumimoji="0" lang="en-US" altLang="en-US" sz="2400" b="1" dirty="0">
                <a:solidFill>
                  <a:srgbClr val="3333CC"/>
                </a:solidFill>
              </a:rPr>
              <a:t> of a biblical  text (or any text),  we need to understand the intended </a:t>
            </a:r>
            <a:r>
              <a:rPr kumimoji="0" lang="en-US" altLang="en-US" sz="2400" b="1" dirty="0">
                <a:solidFill>
                  <a:srgbClr val="C00000"/>
                </a:solidFill>
              </a:rPr>
              <a:t>communicative</a:t>
            </a:r>
            <a:r>
              <a:rPr kumimoji="0" lang="en-US" altLang="en-US" sz="2400" b="1" dirty="0">
                <a:solidFill>
                  <a:srgbClr val="3333CC"/>
                </a:solidFill>
              </a:rPr>
              <a:t> </a:t>
            </a:r>
            <a:r>
              <a:rPr kumimoji="0" lang="en-US" altLang="en-US" sz="2400" b="1" dirty="0">
                <a:solidFill>
                  <a:srgbClr val="CC0000"/>
                </a:solidFill>
              </a:rPr>
              <a:t>function </a:t>
            </a:r>
            <a:r>
              <a:rPr kumimoji="0" lang="en-US" altLang="en-US" sz="2400" b="1" dirty="0">
                <a:solidFill>
                  <a:srgbClr val="3333CC"/>
                </a:solidFill>
              </a:rPr>
              <a:t>of that text.</a:t>
            </a:r>
          </a:p>
          <a:p>
            <a:pPr>
              <a:spcBef>
                <a:spcPct val="0"/>
              </a:spcBef>
              <a:buClrTx/>
              <a:buFontTx/>
              <a:buNone/>
            </a:pPr>
            <a:endParaRPr kumimoji="0" lang="en-US" altLang="en-US" sz="2400" b="1" dirty="0">
              <a:solidFill>
                <a:srgbClr val="3333CC"/>
              </a:solidFill>
            </a:endParaRPr>
          </a:p>
          <a:p>
            <a:pPr>
              <a:spcBef>
                <a:spcPct val="0"/>
              </a:spcBef>
              <a:buClrTx/>
              <a:buFontTx/>
              <a:buNone/>
            </a:pPr>
            <a:endParaRPr kumimoji="0" lang="en-US" altLang="en-US" sz="2400" b="1" dirty="0">
              <a:solidFill>
                <a:srgbClr val="333333"/>
              </a:solidFill>
            </a:endParaRPr>
          </a:p>
          <a:p>
            <a:pPr>
              <a:spcBef>
                <a:spcPct val="0"/>
              </a:spcBef>
              <a:buClrTx/>
              <a:buFontTx/>
              <a:buNone/>
            </a:pPr>
            <a:endParaRPr kumimoji="0" lang="en-US" altLang="en-US" sz="2400" b="1" dirty="0">
              <a:solidFill>
                <a:srgbClr val="333333"/>
              </a:solidFill>
            </a:endParaRPr>
          </a:p>
          <a:p>
            <a:pPr>
              <a:spcBef>
                <a:spcPct val="0"/>
              </a:spcBef>
              <a:buClrTx/>
              <a:buFontTx/>
              <a:buNone/>
            </a:pPr>
            <a:r>
              <a:rPr kumimoji="0" lang="en-US" altLang="en-US" sz="2400" b="1" dirty="0">
                <a:solidFill>
                  <a:srgbClr val="333333"/>
                </a:solidFill>
              </a:rPr>
              <a:t>[Comment:  When it comes to the Bible, people tend to drop their usual reading skills and read the Bible “on the flat” as if it were all referential and to be evaluated as science.]</a:t>
            </a:r>
            <a:endParaRPr kumimoji="0" lang="en-US" altLang="en-US" sz="2400" dirty="0">
              <a:solidFill>
                <a:srgbClr val="33333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2286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solidFill>
                  <a:srgbClr val="333333"/>
                </a:solidFill>
              </a:rPr>
              <a:t>Summary/Application on "Function and Evaluation” (2 of 2)</a:t>
            </a:r>
            <a:endParaRPr kumimoji="0" lang="en-US" altLang="en-US" sz="2400" b="1">
              <a:solidFill>
                <a:srgbClr val="333333"/>
              </a:solidFill>
            </a:endParaRPr>
          </a:p>
          <a:p>
            <a:pPr>
              <a:spcBef>
                <a:spcPct val="0"/>
              </a:spcBef>
              <a:buClrTx/>
              <a:buFontTx/>
              <a:buNone/>
            </a:pPr>
            <a:r>
              <a:rPr kumimoji="0" lang="en-US" altLang="en-US" sz="2400" b="1">
                <a:solidFill>
                  <a:srgbClr val="333333"/>
                </a:solidFill>
              </a:rPr>
              <a:t>But:</a:t>
            </a:r>
            <a:endParaRPr kumimoji="0" lang="en-US" altLang="en-US" sz="2400">
              <a:solidFill>
                <a:srgbClr val="333333"/>
              </a:solidFill>
            </a:endParaRPr>
          </a:p>
        </p:txBody>
      </p:sp>
      <p:sp>
        <p:nvSpPr>
          <p:cNvPr id="11267" name="Text Box 3"/>
          <p:cNvSpPr txBox="1">
            <a:spLocks noChangeArrowheads="1"/>
          </p:cNvSpPr>
          <p:nvPr/>
        </p:nvSpPr>
        <p:spPr bwMode="auto">
          <a:xfrm>
            <a:off x="0" y="1066800"/>
            <a:ext cx="9144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indent="-457200">
              <a:buFontTx/>
              <a:buAutoNum type="alphaLcPeriod"/>
              <a:defRPr/>
            </a:pPr>
            <a:r>
              <a:rPr lang="en-US" b="1" dirty="0">
                <a:solidFill>
                  <a:srgbClr val="333333"/>
                </a:solidFill>
              </a:rPr>
              <a:t>Some genres do not function referentially or </a:t>
            </a:r>
            <a:r>
              <a:rPr lang="en-US" b="1" dirty="0" err="1">
                <a:solidFill>
                  <a:srgbClr val="333333"/>
                </a:solidFill>
              </a:rPr>
              <a:t>conatively</a:t>
            </a:r>
            <a:r>
              <a:rPr lang="en-US" b="1" dirty="0">
                <a:solidFill>
                  <a:srgbClr val="333333"/>
                </a:solidFill>
              </a:rPr>
              <a:t> in a </a:t>
            </a:r>
            <a:br>
              <a:rPr lang="en-US" b="1" dirty="0">
                <a:solidFill>
                  <a:srgbClr val="333333"/>
                </a:solidFill>
              </a:rPr>
            </a:br>
            <a:r>
              <a:rPr lang="en-US" b="1" dirty="0">
                <a:solidFill>
                  <a:srgbClr val="333333"/>
                </a:solidFill>
              </a:rPr>
              <a:t>    “literalistic” sense.   There may be a “poetic” impact intended.</a:t>
            </a:r>
          </a:p>
          <a:p>
            <a:pPr>
              <a:defRPr/>
            </a:pPr>
            <a:r>
              <a:rPr lang="en-US" b="1" dirty="0">
                <a:solidFill>
                  <a:srgbClr val="333333"/>
                </a:solidFill>
              </a:rPr>
              <a:t>[Duke: </a:t>
            </a:r>
            <a:r>
              <a:rPr lang="en-US" b="1" dirty="0">
                <a:solidFill>
                  <a:srgbClr val="C00000"/>
                </a:solidFill>
              </a:rPr>
              <a:t>“literal” </a:t>
            </a:r>
            <a:r>
              <a:rPr lang="en-US" b="1" dirty="0">
                <a:solidFill>
                  <a:srgbClr val="3333CC"/>
                </a:solidFill>
              </a:rPr>
              <a:t>according to context of communicative intention</a:t>
            </a:r>
            <a:r>
              <a:rPr lang="en-US" b="1" dirty="0">
                <a:solidFill>
                  <a:srgbClr val="C00000"/>
                </a:solidFill>
              </a:rPr>
              <a:t> vs.</a:t>
            </a:r>
            <a:br>
              <a:rPr lang="en-US" b="1" dirty="0">
                <a:solidFill>
                  <a:srgbClr val="C00000"/>
                </a:solidFill>
              </a:rPr>
            </a:br>
            <a:r>
              <a:rPr lang="en-US" b="1" dirty="0">
                <a:solidFill>
                  <a:srgbClr val="C00000"/>
                </a:solidFill>
              </a:rPr>
              <a:t>  “literalistic” </a:t>
            </a:r>
            <a:r>
              <a:rPr lang="en-US" b="1" dirty="0">
                <a:solidFill>
                  <a:srgbClr val="3333CC"/>
                </a:solidFill>
              </a:rPr>
              <a:t>ignoring contexts, intention, figurative lang. etc</a:t>
            </a:r>
            <a:r>
              <a:rPr lang="en-US" b="1" dirty="0">
                <a:solidFill>
                  <a:srgbClr val="333333"/>
                </a:solidFill>
              </a:rPr>
              <a:t>.]</a:t>
            </a:r>
          </a:p>
          <a:p>
            <a:pPr>
              <a:defRPr/>
            </a:pPr>
            <a:endParaRPr lang="en-US" b="1" dirty="0">
              <a:solidFill>
                <a:srgbClr val="333333"/>
              </a:solidFill>
            </a:endParaRPr>
          </a:p>
          <a:p>
            <a:pPr>
              <a:defRPr/>
            </a:pPr>
            <a:r>
              <a:rPr lang="en-US" b="1" dirty="0" err="1">
                <a:solidFill>
                  <a:srgbClr val="333333"/>
                </a:solidFill>
              </a:rPr>
              <a:t>Illust</a:t>
            </a:r>
            <a:r>
              <a:rPr lang="en-US" b="1" dirty="0">
                <a:solidFill>
                  <a:srgbClr val="333333"/>
                </a:solidFill>
              </a:rPr>
              <a:t>.: </a:t>
            </a:r>
            <a:r>
              <a:rPr lang="en-US" b="1" dirty="0">
                <a:solidFill>
                  <a:srgbClr val="3333CC"/>
                </a:solidFill>
              </a:rPr>
              <a:t>"If your eye causes you to sin, pluck it out....” </a:t>
            </a:r>
            <a:r>
              <a:rPr lang="en-US" b="1" dirty="0">
                <a:solidFill>
                  <a:srgbClr val="333333"/>
                </a:solidFill>
              </a:rPr>
              <a:t>(Conative and poetic poles work together = “hindrances to the Kingdom of God are so serious …”</a:t>
            </a:r>
            <a:endParaRPr lang="en-US" b="1" dirty="0">
              <a:solidFill>
                <a:srgbClr val="3333CC"/>
              </a:solidFill>
            </a:endParaRPr>
          </a:p>
          <a:p>
            <a:pPr>
              <a:defRPr/>
            </a:pPr>
            <a:endParaRPr lang="en-US" b="1" dirty="0">
              <a:solidFill>
                <a:srgbClr val="333333"/>
              </a:solidFill>
            </a:endParaRPr>
          </a:p>
          <a:p>
            <a:pPr>
              <a:defRPr/>
            </a:pPr>
            <a:r>
              <a:rPr lang="en-US" b="1" dirty="0">
                <a:solidFill>
                  <a:srgbClr val="333333"/>
                </a:solidFill>
              </a:rPr>
              <a:t>b. Some texts do function referentially (historically or theologically),</a:t>
            </a:r>
            <a:br>
              <a:rPr lang="en-US" b="1" dirty="0">
                <a:solidFill>
                  <a:srgbClr val="333333"/>
                </a:solidFill>
              </a:rPr>
            </a:br>
            <a:r>
              <a:rPr lang="en-US" b="1" dirty="0">
                <a:solidFill>
                  <a:srgbClr val="333333"/>
                </a:solidFill>
              </a:rPr>
              <a:t>     and should be evaluated differently than </a:t>
            </a:r>
            <a:br>
              <a:rPr lang="en-US" b="1" dirty="0">
                <a:solidFill>
                  <a:srgbClr val="333333"/>
                </a:solidFill>
              </a:rPr>
            </a:br>
            <a:r>
              <a:rPr lang="en-US" b="1" dirty="0">
                <a:solidFill>
                  <a:srgbClr val="333333"/>
                </a:solidFill>
              </a:rPr>
              <a:t>     scientifically referential texts.</a:t>
            </a:r>
            <a:br>
              <a:rPr lang="en-US" b="1" dirty="0">
                <a:solidFill>
                  <a:srgbClr val="333333"/>
                </a:solidFill>
              </a:rPr>
            </a:br>
            <a:r>
              <a:rPr lang="en-US" b="1" dirty="0">
                <a:solidFill>
                  <a:srgbClr val="333333"/>
                </a:solidFill>
              </a:rPr>
              <a:t>     (Ref #2 </a:t>
            </a:r>
            <a:r>
              <a:rPr lang="en-US" b="1" dirty="0" err="1">
                <a:solidFill>
                  <a:srgbClr val="333333"/>
                </a:solidFill>
              </a:rPr>
              <a:t>vs</a:t>
            </a:r>
            <a:r>
              <a:rPr lang="en-US" b="1" dirty="0">
                <a:solidFill>
                  <a:srgbClr val="333333"/>
                </a:solidFill>
              </a:rPr>
              <a:t> #1)</a:t>
            </a:r>
            <a:endParaRPr lang="en-US" dirty="0">
              <a:solidFill>
                <a:srgbClr val="333333"/>
              </a:solidFill>
            </a:endParaRPr>
          </a:p>
        </p:txBody>
      </p:sp>
      <p:pic>
        <p:nvPicPr>
          <p:cNvPr id="34820" name="Picture 4" descr="picture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876800"/>
            <a:ext cx="27813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3"/>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Using the Bible to compute </a:t>
            </a:r>
            <a:r>
              <a:rPr kumimoji="0" lang="en-US" altLang="en-US" sz="2400" b="1" u="sng">
                <a:sym typeface="Symbol" pitchFamily="18" charset="2"/>
              </a:rPr>
              <a:t></a:t>
            </a:r>
            <a:endParaRPr kumimoji="0" lang="en-US" altLang="en-US" sz="2400" b="1" u="sng"/>
          </a:p>
        </p:txBody>
      </p:sp>
      <p:sp>
        <p:nvSpPr>
          <p:cNvPr id="35844" name="Rectangle 4"/>
          <p:cNvSpPr>
            <a:spLocks noChangeArrowheads="1"/>
          </p:cNvSpPr>
          <p:nvPr/>
        </p:nvSpPr>
        <p:spPr bwMode="auto">
          <a:xfrm>
            <a:off x="0" y="6858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p>
        </p:txBody>
      </p:sp>
      <p:sp>
        <p:nvSpPr>
          <p:cNvPr id="35845" name="Rectangle 5"/>
          <p:cNvSpPr>
            <a:spLocks noChangeArrowheads="1"/>
          </p:cNvSpPr>
          <p:nvPr/>
        </p:nvSpPr>
        <p:spPr bwMode="auto">
          <a:xfrm>
            <a:off x="0" y="685800"/>
            <a:ext cx="9144000" cy="617220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95471" y="1600200"/>
            <a:ext cx="8534401"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457200" indent="-457200">
              <a:spcBef>
                <a:spcPct val="50000"/>
              </a:spcBef>
              <a:buClrTx/>
              <a:buFont typeface="+mj-lt"/>
              <a:buAutoNum type="alphaLcParenR"/>
              <a:defRPr/>
            </a:pPr>
            <a:r>
              <a:rPr kumimoji="0" lang="en-US" altLang="en-US" sz="2400" b="1" dirty="0">
                <a:solidFill>
                  <a:srgbClr val="333333"/>
                </a:solidFill>
              </a:rPr>
              <a:t>What </a:t>
            </a:r>
            <a:r>
              <a:rPr kumimoji="0" lang="en-US" altLang="en-US" sz="2400" b="1" dirty="0">
                <a:solidFill>
                  <a:srgbClr val="3333CC"/>
                </a:solidFill>
              </a:rPr>
              <a:t>rhetorical intention</a:t>
            </a:r>
            <a:r>
              <a:rPr kumimoji="0" lang="en-US" altLang="en-US" sz="2400" b="1" dirty="0">
                <a:solidFill>
                  <a:schemeClr val="accent1"/>
                </a:solidFill>
              </a:rPr>
              <a:t>s</a:t>
            </a:r>
            <a:r>
              <a:rPr kumimoji="0" lang="en-US" altLang="en-US" sz="2400" b="1" dirty="0">
                <a:solidFill>
                  <a:srgbClr val="333333"/>
                </a:solidFill>
              </a:rPr>
              <a:t> is/are the speakers trying to achieve?</a:t>
            </a:r>
          </a:p>
          <a:p>
            <a:pPr marL="457200" indent="-457200">
              <a:spcBef>
                <a:spcPct val="50000"/>
              </a:spcBef>
              <a:buClrTx/>
              <a:buFont typeface="+mj-lt"/>
              <a:buAutoNum type="alphaLcParenR"/>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What can we observe about the </a:t>
            </a:r>
            <a:r>
              <a:rPr kumimoji="0" lang="en-US" altLang="en-US" sz="2400" b="1" i="0" u="none" strike="noStrike" kern="1200" cap="none" spc="0" normalizeH="0" baseline="0" noProof="0" dirty="0">
                <a:ln>
                  <a:noFill/>
                </a:ln>
                <a:solidFill>
                  <a:srgbClr val="3333CC"/>
                </a:solidFill>
                <a:effectLst/>
                <a:uLnTx/>
                <a:uFillTx/>
                <a:latin typeface="Times New Roman" pitchFamily="18" charset="0"/>
                <a:ea typeface="+mn-ea"/>
                <a:cs typeface="+mn-cs"/>
              </a:rPr>
              <a:t>speakers</a:t>
            </a: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a:t>
            </a:r>
          </a:p>
          <a:p>
            <a:pPr marL="457200" marR="0" lvl="0" indent="-457200" algn="l" defTabSz="914400" rtl="0" eaLnBrk="0" fontAlgn="base" latinLnBrk="0" hangingPunct="0">
              <a:lnSpc>
                <a:spcPct val="100000"/>
              </a:lnSpc>
              <a:spcBef>
                <a:spcPct val="50000"/>
              </a:spcBef>
              <a:spcAft>
                <a:spcPct val="0"/>
              </a:spcAft>
              <a:buClrTx/>
              <a:buSzTx/>
              <a:buFont typeface="+mj-lt"/>
              <a:buAutoNum type="alphaLcParenR"/>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What can we observe about the </a:t>
            </a:r>
            <a:r>
              <a:rPr kumimoji="0" lang="en-US" altLang="en-US" sz="2400" b="1" i="0" u="none" strike="noStrike" kern="1200" cap="none" spc="0" normalizeH="0" baseline="0" noProof="0" dirty="0">
                <a:ln>
                  <a:noFill/>
                </a:ln>
                <a:solidFill>
                  <a:srgbClr val="3333CC"/>
                </a:solidFill>
                <a:effectLst/>
                <a:uLnTx/>
                <a:uFillTx/>
                <a:latin typeface="Times New Roman" pitchFamily="18" charset="0"/>
                <a:ea typeface="+mn-ea"/>
                <a:cs typeface="+mn-cs"/>
              </a:rPr>
              <a:t>addressees</a:t>
            </a: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a:t>
            </a:r>
          </a:p>
          <a:p>
            <a:pPr marL="457200" indent="-457200">
              <a:spcBef>
                <a:spcPct val="50000"/>
              </a:spcBef>
              <a:buClrTx/>
              <a:buFont typeface="+mj-lt"/>
              <a:buAutoNum type="alphaLcParenR"/>
              <a:defRPr/>
            </a:pPr>
            <a:r>
              <a:rPr kumimoji="0" lang="en-US" altLang="en-US" sz="2400" b="1" dirty="0">
                <a:solidFill>
                  <a:srgbClr val="333333"/>
                </a:solidFill>
              </a:rPr>
              <a:t>What </a:t>
            </a:r>
            <a:r>
              <a:rPr kumimoji="0" lang="en-US" altLang="en-US" sz="2400" b="1" dirty="0">
                <a:solidFill>
                  <a:schemeClr val="accent1"/>
                </a:solidFill>
              </a:rPr>
              <a:t>means</a:t>
            </a:r>
            <a:r>
              <a:rPr kumimoji="0" lang="en-US" altLang="en-US" sz="2400" b="1" dirty="0">
                <a:solidFill>
                  <a:srgbClr val="3333CC"/>
                </a:solidFill>
              </a:rPr>
              <a:t> </a:t>
            </a:r>
            <a:r>
              <a:rPr kumimoji="0" lang="en-US" altLang="en-US" sz="2400" b="1" dirty="0">
                <a:solidFill>
                  <a:srgbClr val="333333"/>
                </a:solidFill>
              </a:rPr>
              <a:t>(strategies, features) </a:t>
            </a:r>
            <a:r>
              <a:rPr kumimoji="0" lang="en-US" altLang="en-US" sz="2400" b="1" dirty="0"/>
              <a:t>are employed?</a:t>
            </a:r>
            <a:endParaRPr kumimoji="0" lang="en-US" altLang="en-US" sz="2400" b="1" dirty="0">
              <a:solidFill>
                <a:srgbClr val="333333"/>
              </a:solidFill>
            </a:endParaRPr>
          </a:p>
          <a:p>
            <a:pPr marL="457200" marR="0" lvl="0" indent="-457200" algn="l" defTabSz="914400" rtl="0" eaLnBrk="0" fontAlgn="base" latinLnBrk="0" hangingPunct="0">
              <a:lnSpc>
                <a:spcPct val="100000"/>
              </a:lnSpc>
              <a:spcBef>
                <a:spcPct val="50000"/>
              </a:spcBef>
              <a:spcAft>
                <a:spcPct val="0"/>
              </a:spcAft>
              <a:buClrTx/>
              <a:buSzTx/>
              <a:buFont typeface="+mj-lt"/>
              <a:buAutoNum type="alphaLcParenR"/>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What kind of </a:t>
            </a:r>
            <a:r>
              <a:rPr kumimoji="0" lang="en-US" altLang="en-US" sz="2400" b="1" dirty="0">
                <a:solidFill>
                  <a:schemeClr val="accent1"/>
                </a:solidFill>
              </a:rPr>
              <a:t>referent</a:t>
            </a:r>
            <a:r>
              <a:rPr kumimoji="0" lang="en-US" altLang="en-US" sz="2400" b="1" dirty="0">
                <a:solidFill>
                  <a:srgbClr val="333333"/>
                </a:solidFill>
              </a:rPr>
              <a:t> (</a:t>
            </a: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topics,  themes)?</a:t>
            </a:r>
          </a:p>
          <a:p>
            <a:pPr marR="0" lvl="0" algn="l" defTabSz="914400" rtl="0" eaLnBrk="0" fontAlgn="base" latinLnBrk="0" hangingPunct="0">
              <a:lnSpc>
                <a:spcPct val="100000"/>
              </a:lnSpc>
              <a:spcBef>
                <a:spcPct val="50000"/>
              </a:spcBef>
              <a:spcAft>
                <a:spcPct val="0"/>
              </a:spcAft>
              <a:buClrTx/>
              <a:buSzTx/>
              <a:buNone/>
              <a:tabLst/>
              <a:defRPr/>
            </a:pPr>
            <a:r>
              <a:rPr kumimoji="0" lang="en-US" altLang="en-US" sz="2400" b="1" dirty="0">
                <a:solidFill>
                  <a:srgbClr val="333333"/>
                </a:solidFill>
              </a:rPr>
              <a:t>------------------</a:t>
            </a:r>
            <a:endPar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R="0" lvl="0" algn="l" defTabSz="914400" rtl="0" eaLnBrk="0" fontAlgn="base" latinLnBrk="0" hangingPunct="0">
              <a:lnSpc>
                <a:spcPct val="100000"/>
              </a:lnSpc>
              <a:spcBef>
                <a:spcPct val="50000"/>
              </a:spcBef>
              <a:spcAft>
                <a:spcPct val="0"/>
              </a:spcAft>
              <a:buClrTx/>
              <a:buSzTx/>
              <a:buNone/>
              <a:tabLst/>
              <a:defRPr/>
            </a:pPr>
            <a:r>
              <a:rPr kumimoji="0" lang="en-US" altLang="en-US" sz="2400" b="1" dirty="0">
                <a:solidFill>
                  <a:srgbClr val="333333"/>
                </a:solidFill>
              </a:rPr>
              <a:t>Your main observations and questions?</a:t>
            </a: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a:t>
            </a:r>
          </a:p>
        </p:txBody>
      </p:sp>
      <p:pic>
        <p:nvPicPr>
          <p:cNvPr id="10244" name="Picture 4" descr="lyre-queen-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638" y="4194637"/>
            <a:ext cx="1633329" cy="245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a:off x="4953000" y="5943600"/>
            <a:ext cx="2057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0" i="0" u="none" strike="noStrike" kern="1200" cap="none" spc="0" normalizeH="0" baseline="0" noProof="0">
                <a:ln>
                  <a:noFill/>
                </a:ln>
                <a:solidFill>
                  <a:srgbClr val="333333"/>
                </a:solidFill>
                <a:effectLst/>
                <a:uLnTx/>
                <a:uFillTx/>
                <a:latin typeface="Times New Roman" pitchFamily="18" charset="0"/>
                <a:ea typeface="+mn-ea"/>
                <a:cs typeface="+mn-cs"/>
              </a:rPr>
              <a:t>Lyre, used for the queen of Ur</a:t>
            </a:r>
          </a:p>
        </p:txBody>
      </p:sp>
      <p:sp>
        <p:nvSpPr>
          <p:cNvPr id="10246" name="Text Box 6"/>
          <p:cNvSpPr txBox="1">
            <a:spLocks noChangeArrowheads="1"/>
          </p:cNvSpPr>
          <p:nvPr/>
        </p:nvSpPr>
        <p:spPr bwMode="auto">
          <a:xfrm>
            <a:off x="175418" y="609600"/>
            <a:ext cx="87931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Group </a:t>
            </a:r>
            <a:r>
              <a:rPr kumimoji="1"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Work on #1:  Using </a:t>
            </a:r>
            <a:r>
              <a:rPr lang="en-US" altLang="en-US" sz="2400" b="1" dirty="0">
                <a:solidFill>
                  <a:srgbClr val="333333"/>
                </a:solidFill>
              </a:rPr>
              <a:t>your</a:t>
            </a:r>
            <a:r>
              <a:rPr kumimoji="1"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assignment observations, combine your results to create a tentative literary description.  </a:t>
            </a:r>
            <a:endPar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5247240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salm reading strate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4733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0" y="2286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333333"/>
                </a:solidFill>
                <a:effectLst/>
                <a:uLnTx/>
                <a:uFillTx/>
                <a:latin typeface="Times New Roman" pitchFamily="18" charset="0"/>
                <a:ea typeface="+mn-ea"/>
                <a:cs typeface="+mn-cs"/>
              </a:rPr>
              <a:t>Review: #1</a:t>
            </a:r>
          </a:p>
        </p:txBody>
      </p:sp>
      <p:sp>
        <p:nvSpPr>
          <p:cNvPr id="2" name="TextBox 1"/>
          <p:cNvSpPr txBox="1"/>
          <p:nvPr/>
        </p:nvSpPr>
        <p:spPr>
          <a:xfrm>
            <a:off x="5943600" y="2057400"/>
            <a:ext cx="3048000" cy="2308324"/>
          </a:xfrm>
          <a:prstGeom prst="rect">
            <a:avLst/>
          </a:prstGeom>
          <a:noFill/>
          <a:ln w="25400">
            <a:solidFill>
              <a:schemeClr val="accent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Often missing: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b="1" dirty="0">
                <a:solidFill>
                  <a:srgbClr val="C00000"/>
                </a:solidFill>
              </a:rPr>
              <a:t>E.g. </a:t>
            </a: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If addressed to God, then the intention involves getting God to know something and to act.</a:t>
            </a:r>
          </a:p>
        </p:txBody>
      </p:sp>
    </p:spTree>
    <p:extLst>
      <p:ext uri="{BB962C8B-B14F-4D97-AF65-F5344CB8AC3E}">
        <p14:creationId xmlns:p14="http://schemas.microsoft.com/office/powerpoint/2010/main" val="381021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AEE779-ED1E-17F7-AD88-E730B316F567}"/>
              </a:ext>
            </a:extLst>
          </p:cNvPr>
          <p:cNvSpPr txBox="1"/>
          <p:nvPr/>
        </p:nvSpPr>
        <p:spPr>
          <a:xfrm>
            <a:off x="838200" y="609600"/>
            <a:ext cx="7620000" cy="4955203"/>
          </a:xfrm>
          <a:prstGeom prst="rect">
            <a:avLst/>
          </a:prstGeom>
          <a:noFill/>
        </p:spPr>
        <p:txBody>
          <a:bodyPr wrap="square" rtlCol="0">
            <a:spAutoFit/>
          </a:bodyPr>
          <a:lstStyle/>
          <a:p>
            <a:pPr algn="ctr"/>
            <a:r>
              <a:rPr lang="en-US" sz="2800" b="1" dirty="0"/>
              <a:t>Purpose / Main Point for Assign. #1</a:t>
            </a:r>
          </a:p>
          <a:p>
            <a:endParaRPr lang="en-US" b="1" dirty="0"/>
          </a:p>
          <a:p>
            <a:endParaRPr lang="en-US" b="1" dirty="0"/>
          </a:p>
          <a:p>
            <a:r>
              <a:rPr lang="en-US" b="1" dirty="0"/>
              <a:t>Most people summarize </a:t>
            </a:r>
            <a:r>
              <a:rPr lang="en-US" b="1" dirty="0">
                <a:solidFill>
                  <a:schemeClr val="accent1"/>
                </a:solidFill>
              </a:rPr>
              <a:t>what they think </a:t>
            </a:r>
            <a:r>
              <a:rPr lang="en-US" b="1" dirty="0"/>
              <a:t>a text means. </a:t>
            </a:r>
          </a:p>
          <a:p>
            <a:endParaRPr lang="en-US" b="1" dirty="0"/>
          </a:p>
          <a:p>
            <a:r>
              <a:rPr lang="en-US" b="1" dirty="0"/>
              <a:t> When describing a literary genre, hopefully, they start thinking about </a:t>
            </a:r>
            <a:r>
              <a:rPr lang="en-US" b="1" dirty="0">
                <a:solidFill>
                  <a:srgbClr val="C00000"/>
                </a:solidFill>
              </a:rPr>
              <a:t>how</a:t>
            </a:r>
            <a:r>
              <a:rPr lang="en-US" b="1" dirty="0"/>
              <a:t> it means (literary features) and </a:t>
            </a:r>
            <a:r>
              <a:rPr lang="en-US" b="1" dirty="0">
                <a:solidFill>
                  <a:srgbClr val="C00000"/>
                </a:solidFill>
              </a:rPr>
              <a:t>why</a:t>
            </a:r>
            <a:r>
              <a:rPr lang="en-US" b="1" dirty="0"/>
              <a:t> (its communicative intention).  </a:t>
            </a:r>
          </a:p>
          <a:p>
            <a:endParaRPr lang="en-US" b="1" dirty="0"/>
          </a:p>
          <a:p>
            <a:r>
              <a:rPr lang="en-US" b="1" dirty="0"/>
              <a:t>Good textual interpretation follows the reverse order: </a:t>
            </a:r>
            <a:r>
              <a:rPr lang="en-US" b="1" dirty="0">
                <a:solidFill>
                  <a:srgbClr val="C00000"/>
                </a:solidFill>
              </a:rPr>
              <a:t>why</a:t>
            </a:r>
            <a:r>
              <a:rPr lang="en-US" b="1" dirty="0"/>
              <a:t> (intention of </a:t>
            </a:r>
            <a:r>
              <a:rPr lang="en-US" b="1"/>
              <a:t>the genre), </a:t>
            </a:r>
            <a:r>
              <a:rPr lang="en-US" b="1" dirty="0"/>
              <a:t>then </a:t>
            </a:r>
            <a:r>
              <a:rPr lang="en-US" b="1" dirty="0">
                <a:solidFill>
                  <a:srgbClr val="C00000"/>
                </a:solidFill>
              </a:rPr>
              <a:t>how</a:t>
            </a:r>
            <a:r>
              <a:rPr lang="en-US" b="1" dirty="0"/>
              <a:t> (key features),  and then </a:t>
            </a:r>
            <a:r>
              <a:rPr lang="en-US" b="1" dirty="0">
                <a:solidFill>
                  <a:srgbClr val="C00000"/>
                </a:solidFill>
              </a:rPr>
              <a:t>what</a:t>
            </a:r>
            <a:r>
              <a:rPr lang="en-US" b="1" dirty="0"/>
              <a:t> it means.</a:t>
            </a:r>
          </a:p>
          <a:p>
            <a:endParaRPr lang="en-US" b="1" dirty="0"/>
          </a:p>
        </p:txBody>
      </p:sp>
    </p:spTree>
    <p:extLst>
      <p:ext uri="{BB962C8B-B14F-4D97-AF65-F5344CB8AC3E}">
        <p14:creationId xmlns:p14="http://schemas.microsoft.com/office/powerpoint/2010/main" val="351962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144463"/>
            <a:ext cx="9144000"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Assign. #1: Observations about Rhetorical Intentions</a:t>
            </a:r>
          </a:p>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en-US" altLang="en-US" sz="2400" b="1" dirty="0">
                <a:solidFill>
                  <a:srgbClr val="333333"/>
                </a:solidFill>
              </a:rPr>
              <a:t>[Preparation for Assign. #2]</a:t>
            </a:r>
            <a:endParaRPr kumimoji="0" lang="en-US" altLang="en-US" sz="2400" b="0" i="0" u="none" strike="noStrike" kern="1200" cap="none" spc="0" normalizeH="0" baseline="0" noProof="0" dirty="0">
              <a:ln>
                <a:noFill/>
              </a:ln>
              <a:solidFill>
                <a:srgbClr val="333333"/>
              </a:solidFill>
              <a:effectLst/>
              <a:uLnTx/>
              <a:uFillTx/>
              <a:latin typeface="Times New Roman" pitchFamily="18" charset="0"/>
              <a:ea typeface="+mn-ea"/>
              <a:cs typeface="+mn-cs"/>
            </a:endParaRPr>
          </a:p>
        </p:txBody>
      </p:sp>
      <p:sp>
        <p:nvSpPr>
          <p:cNvPr id="10243" name="Text Box 3"/>
          <p:cNvSpPr txBox="1">
            <a:spLocks noChangeArrowheads="1"/>
          </p:cNvSpPr>
          <p:nvPr/>
        </p:nvSpPr>
        <p:spPr bwMode="auto">
          <a:xfrm>
            <a:off x="152400" y="1286976"/>
            <a:ext cx="89916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2/3 of all psalms have one of 3 Rhetoric</a:t>
            </a:r>
            <a:r>
              <a:rPr kumimoji="0" lang="en-US" altLang="en-US" sz="2400" b="1" dirty="0">
                <a:solidFill>
                  <a:srgbClr val="333333"/>
                </a:solidFill>
              </a:rPr>
              <a:t>al</a:t>
            </a: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Intentions:</a:t>
            </a:r>
          </a:p>
          <a:p>
            <a:pPr>
              <a:spcBef>
                <a:spcPct val="50000"/>
              </a:spcBef>
              <a:buClrTx/>
              <a:buNone/>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a:t>
            </a:r>
            <a:r>
              <a:rPr kumimoji="0" lang="en-US" altLang="en-US" sz="2400" b="1" i="0" u="none" strike="noStrike" kern="1200" cap="none" spc="0" normalizeH="0" baseline="0" noProof="0" dirty="0">
                <a:ln>
                  <a:noFill/>
                </a:ln>
                <a:solidFill>
                  <a:schemeClr val="accent1"/>
                </a:solidFill>
                <a:effectLst/>
                <a:uLnTx/>
                <a:uFillTx/>
                <a:latin typeface="Times New Roman" pitchFamily="18" charset="0"/>
                <a:ea typeface="+mn-ea"/>
                <a:cs typeface="+mn-cs"/>
              </a:rPr>
              <a:t>get God to do something,</a:t>
            </a:r>
          </a:p>
          <a:p>
            <a:pPr>
              <a:spcBef>
                <a:spcPct val="50000"/>
              </a:spcBef>
              <a:buClrTx/>
              <a:buNone/>
              <a:defRPr/>
            </a:pPr>
            <a:r>
              <a:rPr kumimoji="0" lang="en-US" altLang="en-US" sz="2400" b="1" i="0" u="none" strike="noStrike" kern="1200" cap="none" spc="0" normalizeH="0" baseline="0" noProof="0" dirty="0">
                <a:ln>
                  <a:noFill/>
                </a:ln>
                <a:solidFill>
                  <a:schemeClr val="accent1"/>
                </a:solidFill>
                <a:effectLst/>
                <a:uLnTx/>
                <a:uFillTx/>
                <a:latin typeface="Times New Roman" pitchFamily="18" charset="0"/>
                <a:ea typeface="+mn-ea"/>
                <a:cs typeface="+mn-cs"/>
              </a:rPr>
              <a:t>	thank God for something already done,</a:t>
            </a:r>
          </a:p>
          <a:p>
            <a:pPr>
              <a:spcBef>
                <a:spcPct val="50000"/>
              </a:spcBef>
              <a:buClrTx/>
              <a:buNone/>
              <a:defRPr/>
            </a:pPr>
            <a:r>
              <a:rPr kumimoji="0" lang="en-US" altLang="en-US" sz="2400" b="1" i="0" u="none" strike="noStrike" kern="1200" cap="none" spc="0" normalizeH="0" baseline="0" noProof="0" dirty="0">
                <a:ln>
                  <a:noFill/>
                </a:ln>
                <a:solidFill>
                  <a:schemeClr val="accent1"/>
                </a:solidFill>
                <a:effectLst/>
                <a:uLnTx/>
                <a:uFillTx/>
                <a:latin typeface="Times New Roman" pitchFamily="18" charset="0"/>
                <a:ea typeface="+mn-ea"/>
                <a:cs typeface="+mn-cs"/>
              </a:rPr>
              <a:t> 	praise God in general for God’s nature.</a:t>
            </a:r>
            <a:endParaRPr kumimoji="0" lang="en-US" altLang="en-US" sz="2400" b="0" i="0" u="none" strike="noStrike" kern="1200" cap="none" spc="0" normalizeH="0" baseline="0" noProof="0" dirty="0">
              <a:ln>
                <a:noFill/>
              </a:ln>
              <a:solidFill>
                <a:schemeClr val="accent1"/>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sng" strike="noStrike" kern="1200" cap="none" spc="0" normalizeH="0" baseline="0" noProof="0" dirty="0">
                <a:ln>
                  <a:noFill/>
                </a:ln>
                <a:solidFill>
                  <a:srgbClr val="333333"/>
                </a:solidFill>
                <a:effectLst/>
                <a:uLnTx/>
                <a:uFillTx/>
                <a:latin typeface="Times New Roman" pitchFamily="18" charset="0"/>
                <a:ea typeface="+mn-ea"/>
                <a:cs typeface="+mn-cs"/>
              </a:rPr>
              <a:t>Doing Assign. #2</a:t>
            </a: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Look for formal features such as:</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a:t>
            </a:r>
            <a:r>
              <a:rPr kumimoji="0" lang="en-US" altLang="en-US" sz="2400" b="1" i="0" u="none" strike="noStrike" kern="1200" cap="none" spc="0" normalizeH="0" baseline="0" noProof="0" dirty="0">
                <a:ln>
                  <a:noFill/>
                </a:ln>
                <a:solidFill>
                  <a:schemeClr val="accent1"/>
                </a:solidFill>
                <a:effectLst/>
                <a:uLnTx/>
                <a:uFillTx/>
                <a:latin typeface="Times New Roman" pitchFamily="18" charset="0"/>
                <a:ea typeface="+mn-ea"/>
                <a:cs typeface="+mn-cs"/>
              </a:rPr>
              <a:t>rhetorical intention</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chemeClr val="accent1"/>
                </a:solidFill>
                <a:effectLst/>
                <a:uLnTx/>
                <a:uFillTx/>
                <a:latin typeface="Times New Roman" pitchFamily="18" charset="0"/>
                <a:ea typeface="+mn-ea"/>
                <a:cs typeface="+mn-cs"/>
              </a:rPr>
              <a:t>	mood, mood shift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chemeClr val="accent1"/>
                </a:solidFill>
                <a:effectLst/>
                <a:uLnTx/>
                <a:uFillTx/>
                <a:latin typeface="Times New Roman" pitchFamily="18" charset="0"/>
                <a:ea typeface="+mn-ea"/>
                <a:cs typeface="+mn-cs"/>
              </a:rPr>
              <a:t>	temporal orientation of the speaker</a:t>
            </a:r>
            <a:br>
              <a:rPr kumimoji="0" lang="en-US" altLang="en-US" sz="2400" b="1" i="0" u="none" strike="noStrike" kern="1200" cap="none" spc="0" normalizeH="0" baseline="0" noProof="0" dirty="0">
                <a:ln>
                  <a:noFill/>
                </a:ln>
                <a:solidFill>
                  <a:schemeClr val="accent1"/>
                </a:solidFill>
                <a:effectLst/>
                <a:uLnTx/>
                <a:uFillTx/>
                <a:latin typeface="Times New Roman" pitchFamily="18" charset="0"/>
                <a:ea typeface="+mn-ea"/>
                <a:cs typeface="+mn-cs"/>
              </a:rPr>
            </a:br>
            <a:r>
              <a:rPr kumimoji="0" lang="en-US" altLang="en-US" sz="2400" b="1" i="0" u="none" strike="noStrike" kern="1200" cap="none" spc="0" normalizeH="0" baseline="0" noProof="0" dirty="0">
                <a:ln>
                  <a:noFill/>
                </a:ln>
                <a:solidFill>
                  <a:schemeClr val="accent1"/>
                </a:solidFill>
                <a:effectLst/>
                <a:uLnTx/>
                <a:uFillTx/>
                <a:latin typeface="Times New Roman" pitchFamily="18" charset="0"/>
                <a:ea typeface="+mn-ea"/>
                <a:cs typeface="+mn-cs"/>
              </a:rPr>
              <a:t>	</a:t>
            </a:r>
            <a:r>
              <a:rPr kumimoji="0" lang="en-US" altLang="en-US" sz="2400" b="1" i="0" u="none" strike="noStrike" kern="1200" cap="none" spc="0" normalizeH="0" baseline="0" noProof="0" dirty="0">
                <a:ln>
                  <a:noFill/>
                </a:ln>
                <a:effectLst/>
                <a:uLnTx/>
                <a:uFillTx/>
                <a:latin typeface="Times New Roman" pitchFamily="18" charset="0"/>
                <a:ea typeface="+mn-ea"/>
                <a:cs typeface="+mn-cs"/>
              </a:rPr>
              <a:t>(present, past,</a:t>
            </a:r>
            <a:r>
              <a:rPr kumimoji="0" lang="en-US" altLang="en-US" sz="2400" b="1" i="0" u="none" strike="noStrike" kern="1200" cap="none" spc="0" normalizeH="0" noProof="0" dirty="0">
                <a:ln>
                  <a:noFill/>
                </a:ln>
                <a:effectLst/>
                <a:uLnTx/>
                <a:uFillTx/>
                <a:latin typeface="Times New Roman" pitchFamily="18" charset="0"/>
                <a:ea typeface="+mn-ea"/>
                <a:cs typeface="+mn-cs"/>
              </a:rPr>
              <a:t> atemporal)</a:t>
            </a:r>
            <a:endParaRPr kumimoji="0" lang="en-US" altLang="en-US" sz="2400" b="1" i="0" u="none" strike="noStrike" kern="1200" cap="none" spc="0" normalizeH="0" baseline="0" noProof="0" dirty="0">
              <a:ln>
                <a:noFill/>
              </a:ln>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chemeClr val="accent1"/>
                </a:solidFill>
                <a:effectLst/>
                <a:uLnTx/>
                <a:uFillTx/>
                <a:latin typeface="Times New Roman" pitchFamily="18" charset="0"/>
                <a:ea typeface="+mn-ea"/>
                <a:cs typeface="+mn-cs"/>
              </a:rPr>
              <a:t>	addressee, addressee shift</a:t>
            </a:r>
          </a:p>
        </p:txBody>
      </p:sp>
      <p:graphicFrame>
        <p:nvGraphicFramePr>
          <p:cNvPr id="14340" name="Object 5"/>
          <p:cNvGraphicFramePr>
            <a:graphicFrameLocks noChangeAspect="1"/>
          </p:cNvGraphicFramePr>
          <p:nvPr>
            <p:extLst>
              <p:ext uri="{D42A27DB-BD31-4B8C-83A1-F6EECF244321}">
                <p14:modId xmlns:p14="http://schemas.microsoft.com/office/powerpoint/2010/main" val="2540199033"/>
              </p:ext>
            </p:extLst>
          </p:nvPr>
        </p:nvGraphicFramePr>
        <p:xfrm flipH="1">
          <a:off x="6477000" y="4038600"/>
          <a:ext cx="2118189" cy="2590800"/>
        </p:xfrm>
        <a:graphic>
          <a:graphicData uri="http://schemas.openxmlformats.org/presentationml/2006/ole">
            <mc:AlternateContent xmlns:mc="http://schemas.openxmlformats.org/markup-compatibility/2006">
              <mc:Choice xmlns:v="urn:schemas-microsoft-com:vml" Requires="v">
                <p:oleObj name="Clip" r:id="rId3" imgW="1495044" imgH="1827886" progId="MS_ClipArt_Gallery.5">
                  <p:embed/>
                </p:oleObj>
              </mc:Choice>
              <mc:Fallback>
                <p:oleObj name="Clip" r:id="rId3" imgW="1495044" imgH="1827886" progId="MS_ClipArt_Gallery.5">
                  <p:embed/>
                  <p:pic>
                    <p:nvPicPr>
                      <p:cNvPr id="1434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477000" y="4038600"/>
                        <a:ext cx="2118189" cy="25908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8504613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4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4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24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24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0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val 2"/>
          <p:cNvSpPr>
            <a:spLocks noChangeArrowheads="1"/>
          </p:cNvSpPr>
          <p:nvPr/>
        </p:nvSpPr>
        <p:spPr bwMode="auto">
          <a:xfrm>
            <a:off x="4038600" y="5715000"/>
            <a:ext cx="1066800" cy="990600"/>
          </a:xfrm>
          <a:prstGeom prst="ellipse">
            <a:avLst/>
          </a:prstGeom>
          <a:solidFill>
            <a:srgbClr val="FFFFFF"/>
          </a:solidFill>
          <a:ln w="9525">
            <a:solidFill>
              <a:schemeClr val="tx1"/>
            </a:solidFill>
            <a:round/>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rPr>
              <a:t>Addressee</a:t>
            </a:r>
            <a:endParaRPr kumimoji="0" lang="en-US" altLang="en-US" sz="18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36867" name="Oval 3"/>
          <p:cNvSpPr>
            <a:spLocks noChangeArrowheads="1"/>
          </p:cNvSpPr>
          <p:nvPr/>
        </p:nvSpPr>
        <p:spPr bwMode="auto">
          <a:xfrm>
            <a:off x="7924800" y="2819400"/>
            <a:ext cx="1066800" cy="990600"/>
          </a:xfrm>
          <a:prstGeom prst="ellipse">
            <a:avLst/>
          </a:prstGeom>
          <a:solidFill>
            <a:srgbClr val="FFFFFF"/>
          </a:solidFill>
          <a:ln w="9525">
            <a:solidFill>
              <a:schemeClr val="tx1"/>
            </a:solidFill>
            <a:round/>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rPr>
              <a:t>Referent</a:t>
            </a:r>
            <a:endParaRPr kumimoji="0" lang="en-US" altLang="en-US" sz="18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36868" name="Oval 4"/>
          <p:cNvSpPr>
            <a:spLocks noChangeArrowheads="1"/>
          </p:cNvSpPr>
          <p:nvPr/>
        </p:nvSpPr>
        <p:spPr bwMode="auto">
          <a:xfrm>
            <a:off x="152400" y="2895600"/>
            <a:ext cx="1066800" cy="990600"/>
          </a:xfrm>
          <a:prstGeom prst="ellipse">
            <a:avLst/>
          </a:prstGeom>
          <a:solidFill>
            <a:srgbClr val="FFFFFF"/>
          </a:solidFill>
          <a:ln w="9525">
            <a:solidFill>
              <a:schemeClr val="tx1"/>
            </a:solidFill>
            <a:round/>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rPr>
              <a:t>Medium</a:t>
            </a:r>
          </a:p>
        </p:txBody>
      </p:sp>
      <p:sp>
        <p:nvSpPr>
          <p:cNvPr id="36869" name="Oval 5"/>
          <p:cNvSpPr>
            <a:spLocks noChangeArrowheads="1"/>
          </p:cNvSpPr>
          <p:nvPr/>
        </p:nvSpPr>
        <p:spPr bwMode="auto">
          <a:xfrm>
            <a:off x="4038600" y="152400"/>
            <a:ext cx="1066800" cy="990600"/>
          </a:xfrm>
          <a:prstGeom prst="ellipse">
            <a:avLst/>
          </a:prstGeom>
          <a:solidFill>
            <a:srgbClr val="FFFFFF"/>
          </a:solidFill>
          <a:ln w="9525">
            <a:solidFill>
              <a:schemeClr val="tx1"/>
            </a:solidFill>
            <a:round/>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rPr>
              <a:t>Speaker</a:t>
            </a:r>
          </a:p>
        </p:txBody>
      </p:sp>
      <p:sp>
        <p:nvSpPr>
          <p:cNvPr id="79878" name="Rectangle 6"/>
          <p:cNvSpPr>
            <a:spLocks noChangeArrowheads="1"/>
          </p:cNvSpPr>
          <p:nvPr/>
        </p:nvSpPr>
        <p:spPr bwMode="auto">
          <a:xfrm>
            <a:off x="3200400" y="1371600"/>
            <a:ext cx="2667000" cy="381000"/>
          </a:xfrm>
          <a:prstGeom prst="rect">
            <a:avLst/>
          </a:prstGeom>
          <a:solidFill>
            <a:srgbClr val="FFFFFF"/>
          </a:solidFill>
          <a:ln w="9525">
            <a:solidFill>
              <a:schemeClr val="tx1"/>
            </a:solidFill>
            <a:miter lim="800000"/>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rPr>
              <a:t>Rhetorical intent</a:t>
            </a:r>
            <a:endParaRPr kumimoji="0" lang="en-US" altLang="en-US" sz="18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79879" name="Rectangle 7"/>
          <p:cNvSpPr>
            <a:spLocks noChangeArrowheads="1"/>
          </p:cNvSpPr>
          <p:nvPr/>
        </p:nvSpPr>
        <p:spPr bwMode="auto">
          <a:xfrm>
            <a:off x="3200400" y="1981200"/>
            <a:ext cx="2667000" cy="381000"/>
          </a:xfrm>
          <a:prstGeom prst="rect">
            <a:avLst/>
          </a:prstGeom>
          <a:solidFill>
            <a:srgbClr val="FFFFFF"/>
          </a:solidFill>
          <a:ln w="9525">
            <a:solidFill>
              <a:schemeClr val="tx1"/>
            </a:solidFill>
            <a:miter lim="800000"/>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rPr>
              <a:t>Rhetorical strategy/“rules”</a:t>
            </a:r>
            <a:endParaRPr kumimoji="0" lang="en-US" altLang="en-US" sz="18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79880" name="Rectangle 8"/>
          <p:cNvSpPr>
            <a:spLocks noChangeArrowheads="1"/>
          </p:cNvSpPr>
          <p:nvPr/>
        </p:nvSpPr>
        <p:spPr bwMode="auto">
          <a:xfrm>
            <a:off x="3200400" y="4191000"/>
            <a:ext cx="2667000" cy="381000"/>
          </a:xfrm>
          <a:prstGeom prst="rect">
            <a:avLst/>
          </a:prstGeom>
          <a:solidFill>
            <a:srgbClr val="FFFFFF"/>
          </a:solidFill>
          <a:ln w="9525">
            <a:solidFill>
              <a:schemeClr val="tx1"/>
            </a:solidFill>
            <a:miter lim="800000"/>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rPr>
              <a:t>Reading strategy/ “rules”</a:t>
            </a:r>
          </a:p>
        </p:txBody>
      </p:sp>
      <p:sp>
        <p:nvSpPr>
          <p:cNvPr id="79881" name="Rectangle 9"/>
          <p:cNvSpPr>
            <a:spLocks noChangeArrowheads="1"/>
          </p:cNvSpPr>
          <p:nvPr/>
        </p:nvSpPr>
        <p:spPr bwMode="auto">
          <a:xfrm>
            <a:off x="3200400" y="5029200"/>
            <a:ext cx="2667000" cy="381000"/>
          </a:xfrm>
          <a:prstGeom prst="rect">
            <a:avLst/>
          </a:prstGeom>
          <a:solidFill>
            <a:srgbClr val="FFFFFF"/>
          </a:solidFill>
          <a:ln w="9525">
            <a:solidFill>
              <a:schemeClr val="tx1"/>
            </a:solidFill>
            <a:miter lim="800000"/>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rPr>
              <a:t>Rhetorical impact</a:t>
            </a:r>
          </a:p>
        </p:txBody>
      </p:sp>
      <p:sp>
        <p:nvSpPr>
          <p:cNvPr id="79882" name="Rectangle 10"/>
          <p:cNvSpPr>
            <a:spLocks noChangeArrowheads="1"/>
          </p:cNvSpPr>
          <p:nvPr/>
        </p:nvSpPr>
        <p:spPr bwMode="auto">
          <a:xfrm>
            <a:off x="3200400" y="2590800"/>
            <a:ext cx="2667000" cy="381000"/>
          </a:xfrm>
          <a:prstGeom prst="rect">
            <a:avLst/>
          </a:prstGeom>
          <a:solidFill>
            <a:srgbClr val="FFFFFF"/>
          </a:solidFill>
          <a:ln w="9525">
            <a:solidFill>
              <a:schemeClr val="tx1"/>
            </a:solidFill>
            <a:miter lim="800000"/>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rPr>
              <a:t>Literary features</a:t>
            </a:r>
            <a:endParaRPr kumimoji="0" lang="en-US" altLang="en-US" sz="18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36875" name="Line 11"/>
          <p:cNvSpPr>
            <a:spLocks noChangeShapeType="1"/>
          </p:cNvSpPr>
          <p:nvPr/>
        </p:nvSpPr>
        <p:spPr bwMode="auto">
          <a:xfrm>
            <a:off x="4648200" y="1752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36876" name="Line 12"/>
          <p:cNvSpPr>
            <a:spLocks noChangeShapeType="1"/>
          </p:cNvSpPr>
          <p:nvPr/>
        </p:nvSpPr>
        <p:spPr bwMode="auto">
          <a:xfrm>
            <a:off x="4648200" y="2362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36877" name="Line 13"/>
          <p:cNvSpPr>
            <a:spLocks noChangeShapeType="1"/>
          </p:cNvSpPr>
          <p:nvPr/>
        </p:nvSpPr>
        <p:spPr bwMode="auto">
          <a:xfrm>
            <a:off x="4648200" y="4572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36878" name="Line 14"/>
          <p:cNvSpPr>
            <a:spLocks noChangeShapeType="1"/>
          </p:cNvSpPr>
          <p:nvPr/>
        </p:nvSpPr>
        <p:spPr bwMode="auto">
          <a:xfrm>
            <a:off x="4648200" y="2971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36879" name="Line 15"/>
          <p:cNvSpPr>
            <a:spLocks noChangeShapeType="1"/>
          </p:cNvSpPr>
          <p:nvPr/>
        </p:nvSpPr>
        <p:spPr bwMode="auto">
          <a:xfrm>
            <a:off x="4648200" y="32004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36880" name="Line 16"/>
          <p:cNvSpPr>
            <a:spLocks noChangeShapeType="1"/>
          </p:cNvSpPr>
          <p:nvPr/>
        </p:nvSpPr>
        <p:spPr bwMode="auto">
          <a:xfrm flipH="1">
            <a:off x="3200400" y="3200400"/>
            <a:ext cx="144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36881" name="Line 17"/>
          <p:cNvSpPr>
            <a:spLocks noChangeShapeType="1"/>
          </p:cNvSpPr>
          <p:nvPr/>
        </p:nvSpPr>
        <p:spPr bwMode="auto">
          <a:xfrm>
            <a:off x="3200400" y="32004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36882" name="Line 18"/>
          <p:cNvSpPr>
            <a:spLocks noChangeShapeType="1"/>
          </p:cNvSpPr>
          <p:nvPr/>
        </p:nvSpPr>
        <p:spPr bwMode="auto">
          <a:xfrm>
            <a:off x="5715000" y="32004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36883" name="Line 19"/>
          <p:cNvSpPr>
            <a:spLocks noChangeShapeType="1"/>
          </p:cNvSpPr>
          <p:nvPr/>
        </p:nvSpPr>
        <p:spPr bwMode="auto">
          <a:xfrm>
            <a:off x="5867400" y="32004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36884" name="Line 20"/>
          <p:cNvSpPr>
            <a:spLocks noChangeShapeType="1"/>
          </p:cNvSpPr>
          <p:nvPr/>
        </p:nvSpPr>
        <p:spPr bwMode="auto">
          <a:xfrm>
            <a:off x="3200400" y="3733800"/>
            <a:ext cx="2667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36885" name="Line 21"/>
          <p:cNvSpPr>
            <a:spLocks noChangeShapeType="1"/>
          </p:cNvSpPr>
          <p:nvPr/>
        </p:nvSpPr>
        <p:spPr bwMode="auto">
          <a:xfrm>
            <a:off x="3505200" y="3657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36886" name="Line 22"/>
          <p:cNvSpPr>
            <a:spLocks noChangeShapeType="1"/>
          </p:cNvSpPr>
          <p:nvPr/>
        </p:nvSpPr>
        <p:spPr bwMode="auto">
          <a:xfrm flipV="1">
            <a:off x="3200400" y="36576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36887" name="Line 23"/>
          <p:cNvSpPr>
            <a:spLocks noChangeShapeType="1"/>
          </p:cNvSpPr>
          <p:nvPr/>
        </p:nvSpPr>
        <p:spPr bwMode="auto">
          <a:xfrm flipV="1">
            <a:off x="5867400" y="36576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36888" name="Line 24"/>
          <p:cNvSpPr>
            <a:spLocks noChangeShapeType="1"/>
          </p:cNvSpPr>
          <p:nvPr/>
        </p:nvSpPr>
        <p:spPr bwMode="auto">
          <a:xfrm>
            <a:off x="4648200" y="3733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79897" name="Text Box 25"/>
          <p:cNvSpPr txBox="1">
            <a:spLocks noChangeArrowheads="1"/>
          </p:cNvSpPr>
          <p:nvPr/>
        </p:nvSpPr>
        <p:spPr bwMode="auto">
          <a:xfrm>
            <a:off x="2819400" y="32766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rPr>
              <a:t>Form</a:t>
            </a:r>
          </a:p>
        </p:txBody>
      </p:sp>
      <p:sp>
        <p:nvSpPr>
          <p:cNvPr id="79898" name="Text Box 26"/>
          <p:cNvSpPr txBox="1">
            <a:spLocks noChangeArrowheads="1"/>
          </p:cNvSpPr>
          <p:nvPr/>
        </p:nvSpPr>
        <p:spPr bwMode="auto">
          <a:xfrm>
            <a:off x="5334000" y="32766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rPr>
              <a:t>Content</a:t>
            </a:r>
          </a:p>
        </p:txBody>
      </p:sp>
      <p:sp>
        <p:nvSpPr>
          <p:cNvPr id="79899" name="Line 27"/>
          <p:cNvSpPr>
            <a:spLocks noChangeShapeType="1"/>
          </p:cNvSpPr>
          <p:nvPr/>
        </p:nvSpPr>
        <p:spPr bwMode="auto">
          <a:xfrm>
            <a:off x="2590800" y="2590800"/>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79900" name="Line 28"/>
          <p:cNvSpPr>
            <a:spLocks noChangeShapeType="1"/>
          </p:cNvSpPr>
          <p:nvPr/>
        </p:nvSpPr>
        <p:spPr bwMode="auto">
          <a:xfrm flipV="1">
            <a:off x="2590800" y="2514600"/>
            <a:ext cx="609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79901" name="Line 29"/>
          <p:cNvSpPr>
            <a:spLocks noChangeShapeType="1"/>
          </p:cNvSpPr>
          <p:nvPr/>
        </p:nvSpPr>
        <p:spPr bwMode="auto">
          <a:xfrm>
            <a:off x="2590800" y="3886200"/>
            <a:ext cx="6858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79902" name="Text Box 30"/>
          <p:cNvSpPr txBox="1">
            <a:spLocks noChangeArrowheads="1"/>
          </p:cNvSpPr>
          <p:nvPr/>
        </p:nvSpPr>
        <p:spPr bwMode="auto">
          <a:xfrm>
            <a:off x="1981200" y="30480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rPr>
              <a:t>text</a:t>
            </a:r>
          </a:p>
        </p:txBody>
      </p:sp>
      <p:sp>
        <p:nvSpPr>
          <p:cNvPr id="79903" name="Line 31"/>
          <p:cNvSpPr>
            <a:spLocks noChangeShapeType="1"/>
          </p:cNvSpPr>
          <p:nvPr/>
        </p:nvSpPr>
        <p:spPr bwMode="auto">
          <a:xfrm>
            <a:off x="6858000" y="1524000"/>
            <a:ext cx="0" cy="373380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79904" name="Line 32"/>
          <p:cNvSpPr>
            <a:spLocks noChangeShapeType="1"/>
          </p:cNvSpPr>
          <p:nvPr/>
        </p:nvSpPr>
        <p:spPr bwMode="auto">
          <a:xfrm flipH="1">
            <a:off x="5943600" y="5257800"/>
            <a:ext cx="914400" cy="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79905" name="Line 33"/>
          <p:cNvSpPr>
            <a:spLocks noChangeShapeType="1"/>
          </p:cNvSpPr>
          <p:nvPr/>
        </p:nvSpPr>
        <p:spPr bwMode="auto">
          <a:xfrm flipH="1">
            <a:off x="5943600" y="1524000"/>
            <a:ext cx="914400" cy="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79906" name="Text Box 34"/>
          <p:cNvSpPr txBox="1">
            <a:spLocks noChangeArrowheads="1"/>
          </p:cNvSpPr>
          <p:nvPr/>
        </p:nvSpPr>
        <p:spPr bwMode="auto">
          <a:xfrm>
            <a:off x="6858000" y="41910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Times New Roman" pitchFamily="18" charset="0"/>
                <a:ea typeface="+mn-ea"/>
                <a:cs typeface="+mn-cs"/>
              </a:rPr>
              <a:t>= effective communication</a:t>
            </a:r>
            <a:endPar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79907" name="Line 35"/>
          <p:cNvSpPr>
            <a:spLocks noChangeShapeType="1"/>
          </p:cNvSpPr>
          <p:nvPr/>
        </p:nvSpPr>
        <p:spPr bwMode="auto">
          <a:xfrm>
            <a:off x="1905000" y="2133600"/>
            <a:ext cx="1143000" cy="0"/>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79908" name="Line 36"/>
          <p:cNvSpPr>
            <a:spLocks noChangeShapeType="1"/>
          </p:cNvSpPr>
          <p:nvPr/>
        </p:nvSpPr>
        <p:spPr bwMode="auto">
          <a:xfrm>
            <a:off x="1905000" y="4419600"/>
            <a:ext cx="1219200" cy="0"/>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79909" name="Line 37"/>
          <p:cNvSpPr>
            <a:spLocks noChangeShapeType="1"/>
          </p:cNvSpPr>
          <p:nvPr/>
        </p:nvSpPr>
        <p:spPr bwMode="auto">
          <a:xfrm>
            <a:off x="1905000" y="2133600"/>
            <a:ext cx="0" cy="2286000"/>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79910" name="Text Box 38"/>
          <p:cNvSpPr txBox="1">
            <a:spLocks noChangeArrowheads="1"/>
          </p:cNvSpPr>
          <p:nvPr/>
        </p:nvSpPr>
        <p:spPr bwMode="auto">
          <a:xfrm>
            <a:off x="228600" y="3962400"/>
            <a:ext cx="21336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ts val="16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333333"/>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CC0000"/>
                </a:solidFill>
                <a:effectLst/>
                <a:uLnTx/>
                <a:uFillTx/>
                <a:latin typeface="Times New Roman" pitchFamily="18" charset="0"/>
                <a:ea typeface="+mn-ea"/>
                <a:cs typeface="+mn-cs"/>
              </a:rPr>
              <a:t>creates    </a:t>
            </a:r>
            <a:r>
              <a:rPr kumimoji="0" lang="en-US" altLang="en-US" sz="2000" b="0" i="0" u="none" strike="noStrike" kern="1200" cap="none" spc="0" normalizeH="0" baseline="0" noProof="0">
                <a:ln>
                  <a:noFill/>
                </a:ln>
                <a:solidFill>
                  <a:srgbClr val="CC0000"/>
                </a:solidFill>
                <a:effectLst/>
                <a:uLnTx/>
                <a:uFillTx/>
                <a:latin typeface="Times New Roman" pitchFamily="18" charset="0"/>
                <a:ea typeface="+mn-ea"/>
                <a:cs typeface="+mn-cs"/>
              </a:rPr>
              <a:t>=</a:t>
            </a:r>
          </a:p>
          <a:p>
            <a:pPr marL="0" marR="0" lvl="0" indent="0" algn="l" defTabSz="914400" rtl="0" eaLnBrk="0" fontAlgn="base" latinLnBrk="0" hangingPunct="0">
              <a:lnSpc>
                <a:spcPts val="12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CC0000"/>
                </a:solidFill>
                <a:effectLst/>
                <a:uLnTx/>
                <a:uFillTx/>
                <a:latin typeface="Times New Roman" pitchFamily="18" charset="0"/>
                <a:ea typeface="+mn-ea"/>
                <a:cs typeface="+mn-cs"/>
              </a:rPr>
              <a:t>   effective</a:t>
            </a:r>
          </a:p>
          <a:p>
            <a:pPr marL="0" marR="0" lvl="0" indent="0" algn="l" defTabSz="914400" rtl="0" eaLnBrk="0" fontAlgn="base" latinLnBrk="0" hangingPunct="0">
              <a:lnSpc>
                <a:spcPts val="16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CC0000"/>
                </a:solidFill>
                <a:effectLst/>
                <a:uLnTx/>
                <a:uFillTx/>
                <a:latin typeface="Times New Roman" pitchFamily="18" charset="0"/>
                <a:ea typeface="+mn-ea"/>
                <a:cs typeface="+mn-cs"/>
              </a:rPr>
              <a:t>   communication</a:t>
            </a:r>
            <a:endParaRPr kumimoji="0" lang="en-US" altLang="en-US" sz="2000" b="1" i="0" u="none" strike="noStrike" kern="1200" cap="none" spc="0" normalizeH="0" baseline="0" noProof="0">
              <a:ln>
                <a:noFill/>
              </a:ln>
              <a:solidFill>
                <a:srgbClr val="333333"/>
              </a:solidFill>
              <a:effectLst/>
              <a:uLnTx/>
              <a:uFillTx/>
              <a:latin typeface="Times New Roman" pitchFamily="18" charset="0"/>
              <a:ea typeface="+mn-ea"/>
              <a:cs typeface="+mn-cs"/>
            </a:endParaRPr>
          </a:p>
        </p:txBody>
      </p:sp>
      <p:grpSp>
        <p:nvGrpSpPr>
          <p:cNvPr id="2" name="Group 39"/>
          <p:cNvGrpSpPr>
            <a:grpSpLocks/>
          </p:cNvGrpSpPr>
          <p:nvPr/>
        </p:nvGrpSpPr>
        <p:grpSpPr bwMode="auto">
          <a:xfrm>
            <a:off x="2743200" y="4572000"/>
            <a:ext cx="1295400" cy="1676400"/>
            <a:chOff x="1728" y="2880"/>
            <a:chExt cx="816" cy="1056"/>
          </a:xfrm>
        </p:grpSpPr>
        <p:sp>
          <p:nvSpPr>
            <p:cNvPr id="36904" name="Line 40"/>
            <p:cNvSpPr>
              <a:spLocks noChangeShapeType="1"/>
            </p:cNvSpPr>
            <p:nvPr/>
          </p:nvSpPr>
          <p:spPr bwMode="auto">
            <a:xfrm flipH="1">
              <a:off x="1728" y="3936"/>
              <a:ext cx="81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36905" name="Line 41"/>
            <p:cNvSpPr>
              <a:spLocks noChangeShapeType="1"/>
            </p:cNvSpPr>
            <p:nvPr/>
          </p:nvSpPr>
          <p:spPr bwMode="auto">
            <a:xfrm flipV="1">
              <a:off x="1728" y="2976"/>
              <a:ext cx="0" cy="9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36906" name="Line 42"/>
            <p:cNvSpPr>
              <a:spLocks noChangeShapeType="1"/>
            </p:cNvSpPr>
            <p:nvPr/>
          </p:nvSpPr>
          <p:spPr bwMode="auto">
            <a:xfrm>
              <a:off x="1728" y="2976"/>
              <a:ext cx="5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36907" name="Line 43"/>
            <p:cNvSpPr>
              <a:spLocks noChangeShapeType="1"/>
            </p:cNvSpPr>
            <p:nvPr/>
          </p:nvSpPr>
          <p:spPr bwMode="auto">
            <a:xfrm flipV="1">
              <a:off x="2256" y="2880"/>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grpSp>
      <p:sp>
        <p:nvSpPr>
          <p:cNvPr id="3" name="TextBox 2"/>
          <p:cNvSpPr txBox="1"/>
          <p:nvPr/>
        </p:nvSpPr>
        <p:spPr>
          <a:xfrm>
            <a:off x="381001" y="247471"/>
            <a:ext cx="2362199" cy="1200329"/>
          </a:xfrm>
          <a:prstGeom prst="rect">
            <a:avLst/>
          </a:prstGeom>
          <a:noFill/>
          <a:ln w="19050">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333333"/>
                </a:solidFill>
                <a:effectLst/>
                <a:uLnTx/>
                <a:uFillTx/>
                <a:latin typeface="Times New Roman" pitchFamily="18" charset="0"/>
                <a:ea typeface="+mn-ea"/>
                <a:cs typeface="+mn-cs"/>
              </a:rPr>
              <a:t>Process of Communication Chart (HO, p. 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98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98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9903"/>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79904"/>
                                        </p:tgtEl>
                                        <p:attrNameLst>
                                          <p:attrName>style.visibility</p:attrName>
                                        </p:attrNameLst>
                                      </p:cBhvr>
                                      <p:to>
                                        <p:strVal val="visible"/>
                                      </p:to>
                                    </p:set>
                                  </p:childTnLst>
                                </p:cTn>
                              </p:par>
                            </p:childTnLst>
                          </p:cTn>
                        </p:par>
                        <p:par>
                          <p:cTn id="18" fill="hold" nodeType="afterGroup">
                            <p:stCondLst>
                              <p:cond delay="1000"/>
                            </p:stCondLst>
                            <p:childTnLst>
                              <p:par>
                                <p:cTn id="19" presetID="1" presetClass="entr" presetSubtype="0" fill="hold" grpId="0" nodeType="afterEffect">
                                  <p:stCondLst>
                                    <p:cond delay="0"/>
                                  </p:stCondLst>
                                  <p:childTnLst>
                                    <p:set>
                                      <p:cBhvr>
                                        <p:cTn id="20" dur="1" fill="hold">
                                          <p:stCondLst>
                                            <p:cond delay="499"/>
                                          </p:stCondLst>
                                        </p:cTn>
                                        <p:tgtEl>
                                          <p:spTgt spid="79905"/>
                                        </p:tgtEl>
                                        <p:attrNameLst>
                                          <p:attrName>style.visibility</p:attrName>
                                        </p:attrNameLst>
                                      </p:cBhvr>
                                      <p:to>
                                        <p:strVal val="visible"/>
                                      </p:to>
                                    </p:set>
                                  </p:childTnLst>
                                </p:cTn>
                              </p:par>
                            </p:childTnLst>
                          </p:cTn>
                        </p:par>
                        <p:par>
                          <p:cTn id="21" fill="hold" nodeType="afterGroup">
                            <p:stCondLst>
                              <p:cond delay="1500"/>
                            </p:stCondLst>
                            <p:childTnLst>
                              <p:par>
                                <p:cTn id="22" presetID="1" presetClass="entr" presetSubtype="0" fill="hold" grpId="0" nodeType="afterEffect">
                                  <p:stCondLst>
                                    <p:cond delay="0"/>
                                  </p:stCondLst>
                                  <p:childTnLst>
                                    <p:set>
                                      <p:cBhvr>
                                        <p:cTn id="23" dur="1" fill="hold">
                                          <p:stCondLst>
                                            <p:cond delay="499"/>
                                          </p:stCondLst>
                                        </p:cTn>
                                        <p:tgtEl>
                                          <p:spTgt spid="79906"/>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79879"/>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79899"/>
                                        </p:tgtEl>
                                        <p:attrNameLst>
                                          <p:attrName>style.visibility</p:attrName>
                                        </p:attrNameLst>
                                      </p:cBhvr>
                                      <p:to>
                                        <p:strVal val="visible"/>
                                      </p:to>
                                    </p:set>
                                  </p:childTnLst>
                                </p:cTn>
                              </p:par>
                            </p:childTnLst>
                          </p:cTn>
                        </p:par>
                        <p:par>
                          <p:cTn id="32" fill="hold" nodeType="afterGroup">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79900"/>
                                        </p:tgtEl>
                                        <p:attrNameLst>
                                          <p:attrName>style.visibility</p:attrName>
                                        </p:attrNameLst>
                                      </p:cBhvr>
                                      <p:to>
                                        <p:strVal val="visible"/>
                                      </p:to>
                                    </p:set>
                                  </p:childTnLst>
                                </p:cTn>
                              </p:par>
                            </p:childTnLst>
                          </p:cTn>
                        </p:par>
                        <p:par>
                          <p:cTn id="35" fill="hold" nodeType="afterGroup">
                            <p:stCondLst>
                              <p:cond delay="1000"/>
                            </p:stCondLst>
                            <p:childTnLst>
                              <p:par>
                                <p:cTn id="36" presetID="1" presetClass="entr" presetSubtype="0" fill="hold" grpId="0" nodeType="afterEffect">
                                  <p:stCondLst>
                                    <p:cond delay="0"/>
                                  </p:stCondLst>
                                  <p:childTnLst>
                                    <p:set>
                                      <p:cBhvr>
                                        <p:cTn id="37" dur="1" fill="hold">
                                          <p:stCondLst>
                                            <p:cond delay="499"/>
                                          </p:stCondLst>
                                        </p:cTn>
                                        <p:tgtEl>
                                          <p:spTgt spid="79901"/>
                                        </p:tgtEl>
                                        <p:attrNameLst>
                                          <p:attrName>style.visibility</p:attrName>
                                        </p:attrNameLst>
                                      </p:cBhvr>
                                      <p:to>
                                        <p:strVal val="visible"/>
                                      </p:to>
                                    </p:set>
                                  </p:childTnLst>
                                </p:cTn>
                              </p:par>
                            </p:childTnLst>
                          </p:cTn>
                        </p:par>
                        <p:par>
                          <p:cTn id="38" fill="hold" nodeType="afterGroup">
                            <p:stCondLst>
                              <p:cond delay="1500"/>
                            </p:stCondLst>
                            <p:childTnLst>
                              <p:par>
                                <p:cTn id="39" presetID="1" presetClass="entr" presetSubtype="0" fill="hold" grpId="0" nodeType="afterEffect">
                                  <p:stCondLst>
                                    <p:cond delay="0"/>
                                  </p:stCondLst>
                                  <p:childTnLst>
                                    <p:set>
                                      <p:cBhvr>
                                        <p:cTn id="40" dur="1" fill="hold">
                                          <p:stCondLst>
                                            <p:cond delay="499"/>
                                          </p:stCondLst>
                                        </p:cTn>
                                        <p:tgtEl>
                                          <p:spTgt spid="7990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7988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79897"/>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79898"/>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499"/>
                                          </p:stCondLst>
                                        </p:cTn>
                                        <p:tgtEl>
                                          <p:spTgt spid="2"/>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499"/>
                                          </p:stCondLst>
                                        </p:cTn>
                                        <p:tgtEl>
                                          <p:spTgt spid="79880"/>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499"/>
                                          </p:stCondLst>
                                        </p:cTn>
                                        <p:tgtEl>
                                          <p:spTgt spid="79907"/>
                                        </p:tgtEl>
                                        <p:attrNameLst>
                                          <p:attrName>style.visibility</p:attrName>
                                        </p:attrNameLst>
                                      </p:cBhvr>
                                      <p:to>
                                        <p:strVal val="visible"/>
                                      </p:to>
                                    </p:set>
                                  </p:childTnLst>
                                </p:cTn>
                              </p:par>
                            </p:childTnLst>
                          </p:cTn>
                        </p:par>
                        <p:par>
                          <p:cTn id="65" fill="hold" nodeType="afterGroup">
                            <p:stCondLst>
                              <p:cond delay="500"/>
                            </p:stCondLst>
                            <p:childTnLst>
                              <p:par>
                                <p:cTn id="66" presetID="1" presetClass="entr" presetSubtype="0" fill="hold" grpId="0" nodeType="afterEffect">
                                  <p:stCondLst>
                                    <p:cond delay="0"/>
                                  </p:stCondLst>
                                  <p:childTnLst>
                                    <p:set>
                                      <p:cBhvr>
                                        <p:cTn id="67" dur="1" fill="hold">
                                          <p:stCondLst>
                                            <p:cond delay="499"/>
                                          </p:stCondLst>
                                        </p:cTn>
                                        <p:tgtEl>
                                          <p:spTgt spid="79908"/>
                                        </p:tgtEl>
                                        <p:attrNameLst>
                                          <p:attrName>style.visibility</p:attrName>
                                        </p:attrNameLst>
                                      </p:cBhvr>
                                      <p:to>
                                        <p:strVal val="visible"/>
                                      </p:to>
                                    </p:set>
                                  </p:childTnLst>
                                </p:cTn>
                              </p:par>
                            </p:childTnLst>
                          </p:cTn>
                        </p:par>
                        <p:par>
                          <p:cTn id="68" fill="hold" nodeType="afterGroup">
                            <p:stCondLst>
                              <p:cond delay="1000"/>
                            </p:stCondLst>
                            <p:childTnLst>
                              <p:par>
                                <p:cTn id="69" presetID="1" presetClass="entr" presetSubtype="0" fill="hold" grpId="0" nodeType="afterEffect">
                                  <p:stCondLst>
                                    <p:cond delay="0"/>
                                  </p:stCondLst>
                                  <p:childTnLst>
                                    <p:set>
                                      <p:cBhvr>
                                        <p:cTn id="70" dur="1" fill="hold">
                                          <p:stCondLst>
                                            <p:cond delay="499"/>
                                          </p:stCondLst>
                                        </p:cTn>
                                        <p:tgtEl>
                                          <p:spTgt spid="79909"/>
                                        </p:tgtEl>
                                        <p:attrNameLst>
                                          <p:attrName>style.visibility</p:attrName>
                                        </p:attrNameLst>
                                      </p:cBhvr>
                                      <p:to>
                                        <p:strVal val="visible"/>
                                      </p:to>
                                    </p:set>
                                  </p:childTnLst>
                                </p:cTn>
                              </p:par>
                            </p:childTnLst>
                          </p:cTn>
                        </p:par>
                        <p:par>
                          <p:cTn id="71" fill="hold" nodeType="afterGroup">
                            <p:stCondLst>
                              <p:cond delay="1500"/>
                            </p:stCondLst>
                            <p:childTnLst>
                              <p:par>
                                <p:cTn id="72" presetID="1" presetClass="entr" presetSubtype="0" fill="hold" grpId="0" nodeType="afterEffect">
                                  <p:stCondLst>
                                    <p:cond delay="0"/>
                                  </p:stCondLst>
                                  <p:childTnLst>
                                    <p:set>
                                      <p:cBhvr>
                                        <p:cTn id="73" dur="1" fill="hold">
                                          <p:stCondLst>
                                            <p:cond delay="499"/>
                                          </p:stCondLst>
                                        </p:cTn>
                                        <p:tgtEl>
                                          <p:spTgt spid="799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animBg="1" autoUpdateAnimBg="0"/>
      <p:bldP spid="79879" grpId="0" animBg="1" autoUpdateAnimBg="0"/>
      <p:bldP spid="79880" grpId="0" animBg="1" autoUpdateAnimBg="0"/>
      <p:bldP spid="79881" grpId="0" animBg="1" autoUpdateAnimBg="0"/>
      <p:bldP spid="79882" grpId="0" animBg="1" autoUpdateAnimBg="0"/>
      <p:bldP spid="79897" grpId="0" autoUpdateAnimBg="0"/>
      <p:bldP spid="79898" grpId="0" autoUpdateAnimBg="0"/>
      <p:bldP spid="79899" grpId="0" animBg="1"/>
      <p:bldP spid="79900" grpId="0" animBg="1"/>
      <p:bldP spid="79901" grpId="0" animBg="1"/>
      <p:bldP spid="79902" grpId="0" autoUpdateAnimBg="0"/>
      <p:bldP spid="79903" grpId="0" animBg="1"/>
      <p:bldP spid="79904" grpId="0" animBg="1"/>
      <p:bldP spid="79905" grpId="0" animBg="1"/>
      <p:bldP spid="79906" grpId="0" autoUpdateAnimBg="0"/>
      <p:bldP spid="79907" grpId="0" animBg="1"/>
      <p:bldP spid="79908" grpId="0" animBg="1"/>
      <p:bldP spid="79909" grpId="0" animBg="1"/>
      <p:bldP spid="7991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04800" y="2286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dirty="0">
                <a:ln>
                  <a:noFill/>
                </a:ln>
                <a:solidFill>
                  <a:srgbClr val="333333"/>
                </a:solidFill>
                <a:effectLst/>
                <a:uLnTx/>
                <a:uFillTx/>
                <a:latin typeface="Times New Roman" pitchFamily="18" charset="0"/>
                <a:ea typeface="+mn-ea"/>
                <a:cs typeface="+mn-cs"/>
              </a:rPr>
              <a:t>APPLICATION OF PROCESS OF COMMUNICATION </a:t>
            </a:r>
            <a:endPar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When reading a specific OT text:</a:t>
            </a:r>
            <a:endParaRPr kumimoji="0" lang="en-US" altLang="en-US" sz="2400" b="0" i="0" u="none" strike="noStrike" kern="1200" cap="none" spc="0" normalizeH="0" baseline="0" noProof="0" dirty="0">
              <a:ln>
                <a:noFill/>
              </a:ln>
              <a:solidFill>
                <a:srgbClr val="333333"/>
              </a:solidFill>
              <a:effectLst/>
              <a:uLnTx/>
              <a:uFillTx/>
              <a:latin typeface="Times New Roman" pitchFamily="18" charset="0"/>
              <a:ea typeface="+mn-ea"/>
              <a:cs typeface="+mn-cs"/>
            </a:endParaRPr>
          </a:p>
        </p:txBody>
      </p:sp>
      <p:sp>
        <p:nvSpPr>
          <p:cNvPr id="22531" name="Text Box 3"/>
          <p:cNvSpPr txBox="1">
            <a:spLocks noChangeArrowheads="1"/>
          </p:cNvSpPr>
          <p:nvPr/>
        </p:nvSpPr>
        <p:spPr bwMode="auto">
          <a:xfrm>
            <a:off x="152400" y="1600200"/>
            <a:ext cx="89916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dirty="0">
                <a:ln>
                  <a:noFill/>
                </a:ln>
                <a:solidFill>
                  <a:srgbClr val="3333CC"/>
                </a:solidFill>
                <a:effectLst/>
                <a:uLnTx/>
                <a:uFillTx/>
                <a:latin typeface="Times New Roman" pitchFamily="18" charset="0"/>
                <a:ea typeface="+mn-ea"/>
                <a:cs typeface="+mn-cs"/>
              </a:rPr>
              <a:t>General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CC"/>
                </a:solidFill>
                <a:effectLst/>
                <a:uLnTx/>
                <a:uFillTx/>
                <a:latin typeface="Times New Roman" pitchFamily="18" charset="0"/>
                <a:ea typeface="+mn-ea"/>
                <a:cs typeface="+mn-cs"/>
              </a:rPr>
              <a:t>  1.  Identify the literary genre and its function(s) in general.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CC"/>
                </a:solidFill>
                <a:effectLst/>
                <a:uLnTx/>
                <a:uFillTx/>
                <a:latin typeface="Times New Roman" pitchFamily="18" charset="0"/>
                <a:ea typeface="+mn-ea"/>
                <a:cs typeface="+mn-cs"/>
              </a:rPr>
              <a:t>  2.  Identify the general literary features of that genre and their </a:t>
            </a:r>
            <a:br>
              <a:rPr kumimoji="0" lang="en-US" altLang="en-US" sz="2400" b="1" i="0" u="none" strike="noStrike" kern="1200" cap="none" spc="0" normalizeH="0" baseline="0" noProof="0" dirty="0">
                <a:ln>
                  <a:noFill/>
                </a:ln>
                <a:solidFill>
                  <a:srgbClr val="3333CC"/>
                </a:solidFill>
                <a:effectLst/>
                <a:uLnTx/>
                <a:uFillTx/>
                <a:latin typeface="Times New Roman" pitchFamily="18" charset="0"/>
                <a:ea typeface="+mn-ea"/>
                <a:cs typeface="+mn-cs"/>
              </a:rPr>
            </a:br>
            <a:r>
              <a:rPr kumimoji="0" lang="en-US" altLang="en-US" sz="2400" b="1" i="0" u="none" strike="noStrike" kern="1200" cap="none" spc="0" normalizeH="0" baseline="0" noProof="0" dirty="0">
                <a:ln>
                  <a:noFill/>
                </a:ln>
                <a:solidFill>
                  <a:srgbClr val="3333CC"/>
                </a:solidFill>
                <a:effectLst/>
                <a:uLnTx/>
                <a:uFillTx/>
                <a:latin typeface="Times New Roman" pitchFamily="18" charset="0"/>
                <a:ea typeface="+mn-ea"/>
                <a:cs typeface="+mn-cs"/>
              </a:rPr>
              <a:t>       intended impact.  (</a:t>
            </a:r>
            <a:r>
              <a:rPr kumimoji="0" lang="en-US" altLang="en-US" sz="2400" b="1" i="0" u="none" strike="noStrike" kern="1200" cap="none" spc="0" normalizeH="0" baseline="0" noProof="0" dirty="0">
                <a:ln>
                  <a:noFill/>
                </a:ln>
                <a:solidFill>
                  <a:srgbClr val="CC0000"/>
                </a:solidFill>
                <a:effectLst/>
                <a:uLnTx/>
                <a:uFillTx/>
                <a:latin typeface="Times New Roman" pitchFamily="18" charset="0"/>
                <a:ea typeface="+mn-ea"/>
                <a:cs typeface="+mn-cs"/>
              </a:rPr>
              <a:t>Create a "Reading Strategy"</a:t>
            </a:r>
            <a:r>
              <a:rPr kumimoji="0" lang="en-US" altLang="en-US" sz="2400" b="1" i="0" u="none" strike="noStrike" kern="1200" cap="none" spc="0" normalizeH="0" baseline="0" noProof="0" dirty="0">
                <a:ln>
                  <a:noFill/>
                </a:ln>
                <a:solidFill>
                  <a:srgbClr val="3333CC"/>
                </a:solidFill>
                <a:effectLst/>
                <a:uLnTx/>
                <a:uFillTx/>
                <a:latin typeface="Times New Roman" pitchFamily="18"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1" i="0" u="sng" strike="noStrike" kern="1200" cap="none" spc="0" normalizeH="0" baseline="0" noProof="0" dirty="0">
              <a:ln>
                <a:noFill/>
              </a:ln>
              <a:solidFill>
                <a:srgbClr val="3333CC"/>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dirty="0">
                <a:ln>
                  <a:noFill/>
                </a:ln>
                <a:solidFill>
                  <a:srgbClr val="3333CC"/>
                </a:solidFill>
                <a:effectLst/>
                <a:uLnTx/>
                <a:uFillTx/>
                <a:latin typeface="Times New Roman" pitchFamily="18" charset="0"/>
                <a:ea typeface="+mn-ea"/>
                <a:cs typeface="+mn-cs"/>
              </a:rPr>
              <a:t>Specific</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CC"/>
                </a:solidFill>
                <a:effectLst/>
                <a:uLnTx/>
                <a:uFillTx/>
                <a:latin typeface="Times New Roman" pitchFamily="18" charset="0"/>
                <a:ea typeface="+mn-ea"/>
                <a:cs typeface="+mn-cs"/>
              </a:rPr>
              <a:t>  3.  Identify the literary features of a specific text and their specific</a:t>
            </a:r>
            <a:br>
              <a:rPr kumimoji="0" lang="en-US" altLang="en-US" sz="2400" b="1" i="0" u="none" strike="noStrike" kern="1200" cap="none" spc="0" normalizeH="0" baseline="0" noProof="0" dirty="0">
                <a:ln>
                  <a:noFill/>
                </a:ln>
                <a:solidFill>
                  <a:srgbClr val="3333CC"/>
                </a:solidFill>
                <a:effectLst/>
                <a:uLnTx/>
                <a:uFillTx/>
                <a:latin typeface="Times New Roman" pitchFamily="18" charset="0"/>
                <a:ea typeface="+mn-ea"/>
                <a:cs typeface="+mn-cs"/>
              </a:rPr>
            </a:br>
            <a:r>
              <a:rPr kumimoji="0" lang="en-US" altLang="en-US" sz="2400" b="1" i="0" u="none" strike="noStrike" kern="1200" cap="none" spc="0" normalizeH="0" baseline="0" noProof="0" dirty="0">
                <a:ln>
                  <a:noFill/>
                </a:ln>
                <a:solidFill>
                  <a:srgbClr val="3333CC"/>
                </a:solidFill>
                <a:effectLst/>
                <a:uLnTx/>
                <a:uFillTx/>
                <a:latin typeface="Times New Roman" pitchFamily="18" charset="0"/>
                <a:ea typeface="+mn-ea"/>
                <a:cs typeface="+mn-cs"/>
              </a:rPr>
              <a:t>       impact. (Apply Reading Strategy)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CC"/>
                </a:solidFill>
                <a:effectLst/>
                <a:uLnTx/>
                <a:uFillTx/>
                <a:latin typeface="Times New Roman" pitchFamily="18" charset="0"/>
                <a:ea typeface="+mn-ea"/>
                <a:cs typeface="+mn-cs"/>
              </a:rPr>
              <a:t>  4.  Evaluate in terms of intended function/</a:t>
            </a:r>
            <a:r>
              <a:rPr kumimoji="0" lang="en-US" altLang="en-US" sz="2400" b="1" dirty="0">
                <a:solidFill>
                  <a:srgbClr val="3333CC"/>
                </a:solidFill>
              </a:rPr>
              <a:t>total </a:t>
            </a:r>
            <a:r>
              <a:rPr kumimoji="0" lang="en-US" altLang="en-US" sz="2400" b="1" i="0" u="none" strike="noStrike" kern="1200" cap="none" spc="0" normalizeH="0" baseline="0" noProof="0" dirty="0">
                <a:ln>
                  <a:noFill/>
                </a:ln>
                <a:solidFill>
                  <a:srgbClr val="3333CC"/>
                </a:solidFill>
                <a:effectLst/>
                <a:uLnTx/>
                <a:uFillTx/>
                <a:latin typeface="Times New Roman" pitchFamily="18" charset="0"/>
                <a:ea typeface="+mn-ea"/>
                <a:cs typeface="+mn-cs"/>
              </a:rPr>
              <a:t>impact.</a:t>
            </a:r>
            <a:endParaRPr kumimoji="0" lang="en-US" altLang="en-US" sz="2400" b="0" i="0" u="none" strike="noStrike" kern="1200" cap="none" spc="0" normalizeH="0" baseline="0" noProof="0" dirty="0">
              <a:ln>
                <a:noFill/>
              </a:ln>
              <a:solidFill>
                <a:srgbClr val="3333CC"/>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0" y="0"/>
            <a:ext cx="91440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i="0" u="sng" strike="noStrike" kern="1200" cap="none" spc="0" normalizeH="0" baseline="0" noProof="0">
                <a:ln>
                  <a:noFill/>
                </a:ln>
                <a:solidFill>
                  <a:srgbClr val="333333"/>
                </a:solidFill>
                <a:effectLst/>
                <a:uLnTx/>
                <a:uFillTx/>
                <a:latin typeface="Times New Roman" pitchFamily="18" charset="0"/>
                <a:ea typeface="+mn-ea"/>
                <a:cs typeface="+mn-cs"/>
              </a:rPr>
              <a:t>Genre Recognition</a:t>
            </a:r>
            <a:endPar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Failure to employ a reading strategy that recognizes the types/genres of literature in the Bible and their original functions:</a:t>
            </a:r>
          </a:p>
        </p:txBody>
      </p:sp>
      <p:sp>
        <p:nvSpPr>
          <p:cNvPr id="16387" name="Text Box 3"/>
          <p:cNvSpPr txBox="1">
            <a:spLocks noChangeArrowheads="1"/>
          </p:cNvSpPr>
          <p:nvPr/>
        </p:nvSpPr>
        <p:spPr bwMode="auto">
          <a:xfrm>
            <a:off x="0" y="1447800"/>
            <a:ext cx="9144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ts val="1200"/>
              </a:spcBef>
              <a:spcAft>
                <a:spcPct val="0"/>
              </a:spcAft>
              <a:buClrTx/>
              <a:buSzTx/>
              <a:buFontTx/>
              <a:buNone/>
              <a:tabLst/>
              <a:defRPr/>
            </a:pP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1.	</a:t>
            </a:r>
            <a:r>
              <a:rPr kumimoji="0" lang="en-US" altLang="en-US" sz="2400" b="1" i="0" u="sng" strike="noStrike" kern="1200" cap="none" spc="0" normalizeH="0" baseline="0" noProof="0">
                <a:ln>
                  <a:noFill/>
                </a:ln>
                <a:solidFill>
                  <a:srgbClr val="3333CC"/>
                </a:solidFill>
                <a:effectLst/>
                <a:uLnTx/>
                <a:uFillTx/>
                <a:latin typeface="Times New Roman" pitchFamily="18" charset="0"/>
                <a:ea typeface="+mn-ea"/>
                <a:cs typeface="+mn-cs"/>
              </a:rPr>
              <a:t>Obscures the variety of forms employed in the Bible</a:t>
            </a: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 and 	makes communication MORE difficult.  (People employ 	different genres to AID communication.)</a:t>
            </a:r>
          </a:p>
          <a:p>
            <a:pPr marL="0" marR="0" lvl="0" indent="0" algn="l" defTabSz="914400" rtl="0" eaLnBrk="0" fontAlgn="base" latinLnBrk="0" hangingPunct="0">
              <a:lnSpc>
                <a:spcPct val="100000"/>
              </a:lnSpc>
              <a:spcBef>
                <a:spcPts val="1200"/>
              </a:spcBef>
              <a:spcAft>
                <a:spcPct val="0"/>
              </a:spcAft>
              <a:buClrTx/>
              <a:buSzTx/>
              <a:buFontTx/>
              <a:buNone/>
              <a:tabLst/>
              <a:defRPr/>
            </a:pP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2.	</a:t>
            </a:r>
            <a:r>
              <a:rPr kumimoji="0" lang="en-US" altLang="en-US" sz="2400" b="1" i="0" u="sng" strike="noStrike" kern="1200" cap="none" spc="0" normalizeH="0" baseline="0" noProof="0">
                <a:ln>
                  <a:noFill/>
                </a:ln>
                <a:solidFill>
                  <a:srgbClr val="3333CC"/>
                </a:solidFill>
                <a:effectLst/>
                <a:uLnTx/>
                <a:uFillTx/>
                <a:latin typeface="Times New Roman" pitchFamily="18" charset="0"/>
                <a:ea typeface="+mn-ea"/>
                <a:cs typeface="+mn-cs"/>
              </a:rPr>
              <a:t>Locates the meaning of the text in the hands of the reader</a:t>
            </a:r>
            <a:r>
              <a:rPr kumimoji="0" lang="en-US" altLang="en-US" sz="2400" b="1" i="0" u="none" strike="noStrike" kern="1200" cap="none" spc="0" normalizeH="0" baseline="0" noProof="0">
                <a:ln>
                  <a:noFill/>
                </a:ln>
                <a:solidFill>
                  <a:srgbClr val="3333CC"/>
                </a:solidFill>
                <a:effectLst/>
                <a:uLnTx/>
                <a:uFillTx/>
                <a:latin typeface="Times New Roman" pitchFamily="18" charset="0"/>
                <a:ea typeface="+mn-ea"/>
                <a:cs typeface="+mn-cs"/>
              </a:rPr>
              <a:t> </a:t>
            </a: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	(leading to unintended applications) rather than locating the 	meaning in the author’s intention.</a:t>
            </a:r>
          </a:p>
          <a:p>
            <a:pPr marL="0" marR="0" lvl="0" indent="0" algn="l" defTabSz="914400" rtl="0" eaLnBrk="0" fontAlgn="base" latinLnBrk="0" hangingPunct="0">
              <a:lnSpc>
                <a:spcPct val="100000"/>
              </a:lnSpc>
              <a:spcBef>
                <a:spcPts val="1200"/>
              </a:spcBef>
              <a:spcAft>
                <a:spcPct val="0"/>
              </a:spcAft>
              <a:buClrTx/>
              <a:buSzTx/>
              <a:buFontTx/>
              <a:buNone/>
              <a:tabLst/>
              <a:defRPr/>
            </a:pP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3.	</a:t>
            </a:r>
            <a:r>
              <a:rPr kumimoji="0" lang="en-US" altLang="en-US" sz="2400" b="1" i="0" u="sng" strike="noStrike" kern="1200" cap="none" spc="0" normalizeH="0" baseline="0" noProof="0">
                <a:ln>
                  <a:noFill/>
                </a:ln>
                <a:solidFill>
                  <a:srgbClr val="3333CC"/>
                </a:solidFill>
                <a:effectLst/>
                <a:uLnTx/>
                <a:uFillTx/>
                <a:latin typeface="Times New Roman" pitchFamily="18" charset="0"/>
                <a:ea typeface="+mn-ea"/>
                <a:cs typeface="+mn-cs"/>
              </a:rPr>
              <a:t>Promotes private and self-centered readings</a:t>
            </a: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 of the Bible 	(“God speaks to ME”), rather than an informed and 		communally guided interpretation.</a:t>
            </a:r>
          </a:p>
          <a:p>
            <a:pPr marL="0" marR="0" lvl="0" indent="0" algn="l" defTabSz="914400" rtl="0" eaLnBrk="0" fontAlgn="base" latinLnBrk="0" hangingPunct="0">
              <a:lnSpc>
                <a:spcPct val="100000"/>
              </a:lnSpc>
              <a:spcBef>
                <a:spcPts val="1200"/>
              </a:spcBef>
              <a:spcAft>
                <a:spcPct val="0"/>
              </a:spcAft>
              <a:buClrTx/>
              <a:buSzTx/>
              <a:buFontTx/>
              <a:buNone/>
              <a:tabLst/>
              <a:defRPr/>
            </a:pP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4.	</a:t>
            </a:r>
            <a:r>
              <a:rPr kumimoji="0" lang="en-US" altLang="en-US" sz="2400" b="1" i="0" u="sng" strike="noStrike" kern="1200" cap="none" spc="0" normalizeH="0" baseline="0" noProof="0">
                <a:ln>
                  <a:noFill/>
                </a:ln>
                <a:solidFill>
                  <a:srgbClr val="3333CC"/>
                </a:solidFill>
                <a:effectLst/>
                <a:uLnTx/>
                <a:uFillTx/>
                <a:latin typeface="Times New Roman" pitchFamily="18" charset="0"/>
                <a:ea typeface="+mn-ea"/>
                <a:cs typeface="+mn-cs"/>
              </a:rPr>
              <a:t>Often leads to an “atomizing” of the text</a:t>
            </a:r>
            <a:r>
              <a:rPr kumimoji="0" lang="en-US" altLang="en-US" sz="2400" b="1" i="0" u="none" strike="noStrike" kern="1200" cap="none" spc="0" normalizeH="0" baseline="0" noProof="0">
                <a:ln>
                  <a:noFill/>
                </a:ln>
                <a:solidFill>
                  <a:srgbClr val="3333CC"/>
                </a:solidFill>
                <a:effectLst/>
                <a:uLnTx/>
                <a:uFillTx/>
                <a:latin typeface="Times New Roman" pitchFamily="18" charset="0"/>
                <a:ea typeface="+mn-ea"/>
                <a:cs typeface="+mn-cs"/>
              </a:rPr>
              <a:t>.</a:t>
            </a: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  </a:t>
            </a:r>
            <a:b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b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            (Illustration: favorite cake)</a:t>
            </a:r>
          </a:p>
          <a:p>
            <a:pPr marL="0" marR="0" lvl="0" indent="0" algn="l" defTabSz="914400" rtl="0" eaLnBrk="0" fontAlgn="base" latinLnBrk="0" hangingPunct="0">
              <a:lnSpc>
                <a:spcPct val="100000"/>
              </a:lnSpc>
              <a:spcBef>
                <a:spcPts val="120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itchFamily="18" charset="0"/>
                <a:ea typeface="+mn-ea"/>
                <a:cs typeface="+mn-cs"/>
              </a:rPr>
              <a:t> </a:t>
            </a:r>
            <a:r>
              <a:rPr kumimoji="0" lang="en-US" altLang="en-US" sz="2400" b="1" i="0" u="none" strike="noStrike" kern="1200" cap="none" spc="0" normalizeH="0" baseline="0" noProof="0">
                <a:ln>
                  <a:noFill/>
                </a:ln>
                <a:solidFill>
                  <a:srgbClr val="C00000"/>
                </a:solidFill>
                <a:effectLst/>
                <a:uLnTx/>
                <a:uFillTx/>
                <a:latin typeface="Times New Roman" pitchFamily="18" charset="0"/>
                <a:ea typeface="+mn-ea"/>
                <a:cs typeface="+mn-cs"/>
              </a:rPr>
              <a:t>The form and function of the biblical text should </a:t>
            </a:r>
            <a:br>
              <a:rPr kumimoji="0" lang="en-US" altLang="en-US" sz="2400" b="1" i="0" u="none" strike="noStrike" kern="1200" cap="none" spc="0" normalizeH="0" baseline="0" noProof="0">
                <a:ln>
                  <a:noFill/>
                </a:ln>
                <a:solidFill>
                  <a:srgbClr val="C00000"/>
                </a:solidFill>
                <a:effectLst/>
                <a:uLnTx/>
                <a:uFillTx/>
                <a:latin typeface="Times New Roman" pitchFamily="18" charset="0"/>
                <a:ea typeface="+mn-ea"/>
                <a:cs typeface="+mn-cs"/>
              </a:rPr>
            </a:br>
            <a:r>
              <a:rPr kumimoji="0" lang="en-US" altLang="en-US" sz="2400" b="1" i="0" u="none" strike="noStrike" kern="1200" cap="none" spc="0" normalizeH="0" baseline="0" noProof="0">
                <a:ln>
                  <a:noFill/>
                </a:ln>
                <a:solidFill>
                  <a:srgbClr val="C00000"/>
                </a:solidFill>
                <a:effectLst/>
                <a:uLnTx/>
                <a:uFillTx/>
                <a:latin typeface="Times New Roman" pitchFamily="18" charset="0"/>
                <a:ea typeface="+mn-ea"/>
                <a:cs typeface="+mn-cs"/>
              </a:rPr>
              <a:t>influence the form and function of the sermon.</a:t>
            </a:r>
            <a:endParaRPr kumimoji="0" lang="en-US" altLang="en-US" sz="2400" b="0" i="0" u="none" strike="noStrike" kern="1200" cap="none" spc="0" normalizeH="0" baseline="0" noProof="0">
              <a:ln>
                <a:noFill/>
              </a:ln>
              <a:solidFill>
                <a:srgbClr val="C00000"/>
              </a:solidFill>
              <a:effectLst/>
              <a:uLnTx/>
              <a:uFillTx/>
              <a:latin typeface="Times New Roman" pitchFamily="18" charset="0"/>
              <a:ea typeface="+mn-ea"/>
              <a:cs typeface="+mn-cs"/>
            </a:endParaRPr>
          </a:p>
        </p:txBody>
      </p:sp>
      <p:graphicFrame>
        <p:nvGraphicFramePr>
          <p:cNvPr id="38916" name="Object 0"/>
          <p:cNvGraphicFramePr>
            <a:graphicFrameLocks noChangeAspect="1"/>
          </p:cNvGraphicFramePr>
          <p:nvPr/>
        </p:nvGraphicFramePr>
        <p:xfrm>
          <a:off x="6553200" y="4852988"/>
          <a:ext cx="2590800" cy="2005012"/>
        </p:xfrm>
        <a:graphic>
          <a:graphicData uri="http://schemas.openxmlformats.org/presentationml/2006/ole">
            <mc:AlternateContent xmlns:mc="http://schemas.openxmlformats.org/markup-compatibility/2006">
              <mc:Choice xmlns:v="urn:schemas-microsoft-com:vml" Requires="v">
                <p:oleObj name="Clip" r:id="rId3" imgW="4800000" imgH="3714286" progId="MS_ClipArt_Gallery.5">
                  <p:embed/>
                </p:oleObj>
              </mc:Choice>
              <mc:Fallback>
                <p:oleObj name="Clip" r:id="rId3" imgW="4800000" imgH="3714286" progId="MS_ClipArt_Gallery.5">
                  <p:embed/>
                  <p:pic>
                    <p:nvPicPr>
                      <p:cNvPr id="38916"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852988"/>
                        <a:ext cx="2590800" cy="200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304800" y="139808"/>
            <a:ext cx="8534400" cy="643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2800" b="1" dirty="0"/>
              <a:t>CLASS 2</a:t>
            </a:r>
            <a:endParaRPr lang="en-US" altLang="en-US" b="1" dirty="0">
              <a:latin typeface="Courier New" pitchFamily="49" charset="0"/>
            </a:endParaRPr>
          </a:p>
          <a:p>
            <a:r>
              <a:rPr lang="en-US" altLang="en-US" b="1" u="sng" dirty="0"/>
              <a:t>Assign:</a:t>
            </a:r>
            <a:r>
              <a:rPr lang="en-US" altLang="en-US" b="1" dirty="0"/>
              <a:t>  (see handouts pp 3-4)</a:t>
            </a:r>
          </a:p>
          <a:p>
            <a:endParaRPr lang="en-US" altLang="en-US" b="1" dirty="0"/>
          </a:p>
          <a:p>
            <a:pPr marL="457200" indent="-457200">
              <a:buFont typeface="+mj-lt"/>
              <a:buAutoNum type="arabicParenR"/>
            </a:pPr>
            <a:r>
              <a:rPr lang="en-US" altLang="en-US" b="1" dirty="0"/>
              <a:t>Write a journal reflection entry (for each class)</a:t>
            </a:r>
          </a:p>
          <a:p>
            <a:pPr marL="457200" indent="-457200">
              <a:buFont typeface="+mj-lt"/>
              <a:buAutoNum type="arabicParenR"/>
            </a:pPr>
            <a:r>
              <a:rPr lang="en-US" altLang="en-US" b="1" dirty="0"/>
              <a:t>Assignment #2. [in handout] </a:t>
            </a:r>
            <a:r>
              <a:rPr lang="en-US" sz="2400" b="1" dirty="0">
                <a:effectLst/>
                <a:latin typeface="Times New Roman" panose="02020603050405020304" pitchFamily="18" charset="0"/>
                <a:ea typeface="Arial" panose="020B0604020202020204" pitchFamily="34" charset="0"/>
              </a:rPr>
              <a:t>Discover </a:t>
            </a:r>
            <a:r>
              <a:rPr lang="en-US" sz="2400" b="1" dirty="0">
                <a:solidFill>
                  <a:schemeClr val="accent1"/>
                </a:solidFill>
                <a:effectLst/>
                <a:latin typeface="Times New Roman" panose="02020603050405020304" pitchFamily="18" charset="0"/>
                <a:ea typeface="Arial" panose="020B0604020202020204" pitchFamily="34" charset="0"/>
              </a:rPr>
              <a:t>the formal elements </a:t>
            </a:r>
            <a:r>
              <a:rPr lang="en-US" sz="2400" b="1" dirty="0">
                <a:effectLst/>
                <a:latin typeface="Times New Roman" panose="02020603050405020304" pitchFamily="18" charset="0"/>
                <a:ea typeface="Arial" panose="020B0604020202020204" pitchFamily="34" charset="0"/>
              </a:rPr>
              <a:t>of different kinds of psalms.  Compare and contrast 6 psalms, forming 3 sets of pairs based on common characteristics.  </a:t>
            </a:r>
          </a:p>
          <a:p>
            <a:r>
              <a:rPr lang="en-US" altLang="en-US" b="1" dirty="0">
                <a:solidFill>
                  <a:srgbClr val="333333"/>
                </a:solidFill>
              </a:rPr>
              <a:t>[Following “footsteps” of  </a:t>
            </a:r>
            <a:r>
              <a:rPr lang="en-US" altLang="en-US" b="1" dirty="0">
                <a:solidFill>
                  <a:schemeClr val="accent1"/>
                </a:solidFill>
              </a:rPr>
              <a:t>Hermann Gunkel</a:t>
            </a:r>
            <a:r>
              <a:rPr lang="en-US" altLang="en-US" b="1" dirty="0">
                <a:solidFill>
                  <a:srgbClr val="333333"/>
                </a:solidFill>
              </a:rPr>
              <a:t>]</a:t>
            </a:r>
          </a:p>
          <a:p>
            <a:r>
              <a:rPr lang="en-US" altLang="en-US" b="1" dirty="0"/>
              <a:t> </a:t>
            </a:r>
          </a:p>
          <a:p>
            <a:endParaRPr lang="en-US" altLang="en-US" b="1" dirty="0"/>
          </a:p>
          <a:p>
            <a:endParaRPr lang="en-US" altLang="en-US" b="1" dirty="0"/>
          </a:p>
          <a:p>
            <a:endParaRPr lang="en-US" altLang="en-US" b="1" u="sng" dirty="0"/>
          </a:p>
          <a:p>
            <a:r>
              <a:rPr lang="en-US" altLang="en-US" b="1" u="sng" dirty="0"/>
              <a:t>Day Objectives:</a:t>
            </a:r>
            <a:endParaRPr lang="en-US" altLang="en-US" b="1" dirty="0"/>
          </a:p>
          <a:p>
            <a:pPr marL="457200" indent="-457200">
              <a:buFont typeface="+mj-lt"/>
              <a:buAutoNum type="arabicParenR"/>
            </a:pPr>
            <a:r>
              <a:rPr lang="en-US" altLang="en-US" b="1" dirty="0"/>
              <a:t>Observe theological reflection through narrative, Psalm 73</a:t>
            </a:r>
          </a:p>
          <a:p>
            <a:pPr marL="457200" indent="-457200">
              <a:buFont typeface="+mj-lt"/>
              <a:buAutoNum type="arabicParenR"/>
            </a:pPr>
            <a:r>
              <a:rPr lang="en-US" altLang="en-US" b="1" dirty="0"/>
              <a:t>Compile tentative description of psalms</a:t>
            </a:r>
          </a:p>
          <a:p>
            <a:pPr marL="457200" indent="-457200">
              <a:buFont typeface="+mj-lt"/>
              <a:buAutoNum type="arabicParenR"/>
            </a:pPr>
            <a:r>
              <a:rPr lang="en-US" altLang="en-US" b="1" dirty="0"/>
              <a:t>Describe how psalms functioned in the Temple setting.</a:t>
            </a:r>
          </a:p>
          <a:p>
            <a:pPr marL="457200" indent="-457200">
              <a:buFont typeface="+mj-lt"/>
              <a:buAutoNum type="arabicParenR"/>
            </a:pPr>
            <a:r>
              <a:rPr lang="en-US" altLang="en-US" b="1" dirty="0"/>
              <a:t>Define “cult” and identify Israelite cultic elements.</a:t>
            </a:r>
          </a:p>
        </p:txBody>
      </p:sp>
      <p:graphicFrame>
        <p:nvGraphicFramePr>
          <p:cNvPr id="1026" name="Object 1024"/>
          <p:cNvGraphicFramePr>
            <a:graphicFrameLocks noChangeAspect="1"/>
          </p:cNvGraphicFramePr>
          <p:nvPr>
            <p:extLst>
              <p:ext uri="{D42A27DB-BD31-4B8C-83A1-F6EECF244321}">
                <p14:modId xmlns:p14="http://schemas.microsoft.com/office/powerpoint/2010/main" val="1952918163"/>
              </p:ext>
            </p:extLst>
          </p:nvPr>
        </p:nvGraphicFramePr>
        <p:xfrm>
          <a:off x="2800351" y="3540739"/>
          <a:ext cx="1524000" cy="1230313"/>
        </p:xfrm>
        <a:graphic>
          <a:graphicData uri="http://schemas.openxmlformats.org/presentationml/2006/ole">
            <mc:AlternateContent xmlns:mc="http://schemas.openxmlformats.org/markup-compatibility/2006">
              <mc:Choice xmlns:v="urn:schemas-microsoft-com:vml" Requires="v">
                <p:oleObj name="Clip" r:id="rId4" imgW="1891800" imgH="1526760" progId="MS_ClipArt_Gallery.5">
                  <p:embed/>
                </p:oleObj>
              </mc:Choice>
              <mc:Fallback>
                <p:oleObj name="Clip" r:id="rId4" imgW="1891800" imgH="1526760" progId="MS_ClipArt_Gallery.5">
                  <p:embed/>
                  <p:pic>
                    <p:nvPicPr>
                      <p:cNvPr id="1026"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0351" y="3540739"/>
                        <a:ext cx="1524000" cy="1230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8" name="Picture 4" descr="HM00116_">
            <a:extLst>
              <a:ext uri="{FF2B5EF4-FFF2-40B4-BE49-F238E27FC236}">
                <a16:creationId xmlns:a16="http://schemas.microsoft.com/office/drawing/2014/main" id="{4D54ADBC-927B-C88C-C6D2-85382E927A2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4600" y="2895600"/>
            <a:ext cx="1100138" cy="995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E902C2-A1C8-AD2C-6582-13FD2209985E}"/>
              </a:ext>
            </a:extLst>
          </p:cNvPr>
          <p:cNvSpPr txBox="1"/>
          <p:nvPr/>
        </p:nvSpPr>
        <p:spPr>
          <a:xfrm>
            <a:off x="457200" y="1447800"/>
            <a:ext cx="8229600" cy="452431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00" cap="none" spc="0" normalizeH="0" baseline="0" noProof="0" dirty="0">
                <a:ln>
                  <a:noFill/>
                </a:ln>
                <a:solidFill>
                  <a:srgbClr val="333333"/>
                </a:solidFill>
                <a:effectLst/>
                <a:uLnTx/>
                <a:uFillTx/>
                <a:latin typeface="Times New Roman" panose="02020603050405020304" pitchFamily="18" charset="0"/>
                <a:ea typeface="Arial" panose="020B0604020202020204" pitchFamily="34" charset="0"/>
                <a:cs typeface="Times New Roman" panose="02020603050405020304" pitchFamily="18" charset="0"/>
              </a:rPr>
              <a:t>Our literary goal will be to define and describe the psalms by discovering the following information: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00" cap="none" spc="0" normalizeH="0" baseline="0" noProof="0" dirty="0">
              <a:ln>
                <a:noFill/>
              </a:ln>
              <a:solidFill>
                <a:srgbClr val="333333"/>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685800" algn="l"/>
              </a:tabLst>
              <a:defRPr/>
            </a:pPr>
            <a:r>
              <a:rPr kumimoji="0" lang="en-US" sz="2400" b="1" i="0" u="none" strike="noStrike" kern="100" cap="none" spc="0" normalizeH="0" baseline="0" noProof="0" dirty="0">
                <a:ln>
                  <a:noFill/>
                </a:ln>
                <a:solidFill>
                  <a:srgbClr val="333333"/>
                </a:solidFill>
                <a:effectLst/>
                <a:uLnTx/>
                <a:uFillTx/>
                <a:latin typeface="Times New Roman" panose="02020603050405020304" pitchFamily="18" charset="0"/>
                <a:ea typeface="Arial" panose="020B0604020202020204" pitchFamily="34" charset="0"/>
                <a:cs typeface="Times New Roman" panose="02020603050405020304" pitchFamily="18" charset="0"/>
              </a:rPr>
              <a:t>Speaker, audience, means, referent.</a:t>
            </a:r>
            <a:endParaRPr kumimoji="0" lang="en-US" sz="2400" b="1" i="0" u="none" strike="noStrike" kern="100" cap="none" spc="0" normalizeH="0" baseline="0" noProof="0" dirty="0">
              <a:ln>
                <a:noFill/>
              </a:ln>
              <a:solidFill>
                <a:srgbClr val="333333"/>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685800" algn="l"/>
              </a:tabLst>
              <a:defRPr/>
            </a:pPr>
            <a:r>
              <a:rPr kumimoji="0" lang="en-US" sz="2400" b="1" i="0" u="none" strike="noStrike" kern="100" cap="none" spc="0" normalizeH="0" baseline="0" noProof="0" dirty="0">
                <a:ln>
                  <a:noFill/>
                </a:ln>
                <a:solidFill>
                  <a:srgbClr val="333333"/>
                </a:solidFill>
                <a:effectLst/>
                <a:uLnTx/>
                <a:uFillTx/>
                <a:latin typeface="Times New Roman" panose="02020603050405020304" pitchFamily="18" charset="0"/>
                <a:ea typeface="Arial" panose="020B0604020202020204" pitchFamily="34" charset="0"/>
                <a:cs typeface="Times New Roman" panose="02020603050405020304" pitchFamily="18" charset="0"/>
              </a:rPr>
              <a:t>Rhetorical intention</a:t>
            </a:r>
            <a:endParaRPr kumimoji="0" lang="en-US" sz="2400" b="1" i="0" u="none" strike="noStrike" kern="100" cap="none" spc="0" normalizeH="0" baseline="0" noProof="0" dirty="0">
              <a:ln>
                <a:noFill/>
              </a:ln>
              <a:solidFill>
                <a:srgbClr val="333333"/>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685800" algn="l"/>
              </a:tabLst>
              <a:defRPr/>
            </a:pPr>
            <a:r>
              <a:rPr kumimoji="0" lang="en-US" sz="2400" b="1" i="0" u="none" strike="noStrike" kern="100" cap="none" spc="0" normalizeH="0" baseline="0" noProof="0" dirty="0">
                <a:ln>
                  <a:noFill/>
                </a:ln>
                <a:solidFill>
                  <a:srgbClr val="333333"/>
                </a:solidFill>
                <a:effectLst/>
                <a:uLnTx/>
                <a:uFillTx/>
                <a:latin typeface="Times New Roman" panose="02020603050405020304" pitchFamily="18" charset="0"/>
                <a:ea typeface="Arial" panose="020B0604020202020204" pitchFamily="34" charset="0"/>
                <a:cs typeface="Times New Roman" panose="02020603050405020304" pitchFamily="18" charset="0"/>
              </a:rPr>
              <a:t>Rhetorical strategies</a:t>
            </a:r>
            <a:endParaRPr kumimoji="0" lang="en-US" sz="2400" b="1" i="0" u="none" strike="noStrike" kern="100" cap="none" spc="0" normalizeH="0" baseline="0" noProof="0" dirty="0">
              <a:ln>
                <a:noFill/>
              </a:ln>
              <a:solidFill>
                <a:srgbClr val="333333"/>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685800" algn="l"/>
              </a:tabLst>
              <a:defRPr/>
            </a:pPr>
            <a:r>
              <a:rPr kumimoji="0" lang="en-US" sz="2400" b="1" i="0" u="none" strike="noStrike" kern="100" cap="none" spc="0" normalizeH="0" baseline="0" noProof="0" dirty="0">
                <a:ln>
                  <a:noFill/>
                </a:ln>
                <a:solidFill>
                  <a:srgbClr val="333333"/>
                </a:solidFill>
                <a:effectLst/>
                <a:uLnTx/>
                <a:uFillTx/>
                <a:latin typeface="Times New Roman" panose="02020603050405020304" pitchFamily="18" charset="0"/>
                <a:ea typeface="Arial" panose="020B0604020202020204" pitchFamily="34" charset="0"/>
                <a:cs typeface="Times New Roman" panose="02020603050405020304" pitchFamily="18" charset="0"/>
              </a:rPr>
              <a:t>Literary features and their intended impact</a:t>
            </a:r>
            <a:endParaRPr kumimoji="0" lang="en-US" sz="2400" b="1" i="0" u="none" strike="noStrike" kern="100" cap="none" spc="0" normalizeH="0" baseline="0" noProof="0" dirty="0">
              <a:ln>
                <a:noFill/>
              </a:ln>
              <a:solidFill>
                <a:srgbClr val="333333"/>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685800" algn="l"/>
              </a:tabLst>
              <a:defRPr/>
            </a:pPr>
            <a:r>
              <a:rPr kumimoji="0" lang="en-US" sz="2400" b="1" i="0" u="none" strike="noStrike" kern="100" cap="none" spc="0" normalizeH="0" baseline="0" noProof="0" dirty="0">
                <a:ln>
                  <a:noFill/>
                </a:ln>
                <a:solidFill>
                  <a:srgbClr val="333333"/>
                </a:solidFill>
                <a:effectLst/>
                <a:uLnTx/>
                <a:uFillTx/>
                <a:latin typeface="Times New Roman" panose="02020603050405020304" pitchFamily="18" charset="0"/>
                <a:ea typeface="Arial" panose="020B0604020202020204" pitchFamily="34" charset="0"/>
                <a:cs typeface="Times New Roman" panose="02020603050405020304" pitchFamily="18" charset="0"/>
              </a:rPr>
              <a:t>Guidelines for reading and application</a:t>
            </a:r>
            <a:endParaRPr kumimoji="0" lang="en-US" sz="2400" b="1" i="0" u="none" strike="noStrike" kern="100" cap="none" spc="0" normalizeH="0" baseline="0" noProof="0" dirty="0">
              <a:ln>
                <a:noFill/>
              </a:ln>
              <a:solidFill>
                <a:srgbClr val="333333"/>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685800" algn="l"/>
              </a:tabLst>
              <a:defRPr/>
            </a:pPr>
            <a:r>
              <a:rPr kumimoji="0" lang="en-US" sz="2400" b="1" i="0" u="none" strike="noStrike" kern="100" cap="none" spc="0" normalizeH="0" baseline="0" noProof="0" dirty="0">
                <a:ln>
                  <a:noFill/>
                </a:ln>
                <a:solidFill>
                  <a:srgbClr val="333333"/>
                </a:solidFill>
                <a:effectLst/>
                <a:uLnTx/>
                <a:uFillTx/>
                <a:latin typeface="Times New Roman" panose="02020603050405020304" pitchFamily="18" charset="0"/>
                <a:ea typeface="Arial" panose="020B0604020202020204" pitchFamily="34" charset="0"/>
                <a:cs typeface="Times New Roman" panose="02020603050405020304" pitchFamily="18" charset="0"/>
              </a:rPr>
              <a:t>Historical context (relationship to ANE lit., authorship or origin, setting of use and/or transmission, etc.)</a:t>
            </a:r>
            <a:endParaRPr kumimoji="0" lang="en-US" sz="2400" b="1" i="0" u="none" strike="noStrike" kern="100" cap="none" spc="0" normalizeH="0" baseline="0" noProof="0" dirty="0">
              <a:ln>
                <a:noFill/>
              </a:ln>
              <a:solidFill>
                <a:srgbClr val="333333"/>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685800" algn="l"/>
              </a:tabLst>
              <a:defRPr/>
            </a:pPr>
            <a:r>
              <a:rPr kumimoji="0" lang="en-US" sz="2400" b="1" i="0" u="none" strike="noStrike" kern="100" cap="none" spc="0" normalizeH="0" baseline="0" noProof="0" dirty="0">
                <a:ln>
                  <a:noFill/>
                </a:ln>
                <a:solidFill>
                  <a:srgbClr val="333333"/>
                </a:solidFill>
                <a:effectLst/>
                <a:uLnTx/>
                <a:uFillTx/>
                <a:latin typeface="Times New Roman" panose="02020603050405020304" pitchFamily="18" charset="0"/>
                <a:ea typeface="Arial" panose="020B0604020202020204" pitchFamily="34" charset="0"/>
                <a:cs typeface="Times New Roman" panose="02020603050405020304" pitchFamily="18" charset="0"/>
              </a:rPr>
              <a:t>Theological basis and/or themes</a:t>
            </a:r>
            <a:endParaRPr kumimoji="0" lang="en-US" sz="2400" b="1" i="0" u="none" strike="noStrike" kern="100" cap="none" spc="0" normalizeH="0" baseline="0" noProof="0" dirty="0">
              <a:ln>
                <a:noFill/>
              </a:ln>
              <a:solidFill>
                <a:srgbClr val="333333"/>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333333"/>
              </a:solidFill>
              <a:effectLst/>
              <a:uLnTx/>
              <a:uFillTx/>
              <a:latin typeface="Times New Roman" pitchFamily="18" charset="0"/>
              <a:ea typeface="+mn-ea"/>
              <a:cs typeface="+mn-cs"/>
            </a:endParaRPr>
          </a:p>
        </p:txBody>
      </p:sp>
      <p:sp>
        <p:nvSpPr>
          <p:cNvPr id="3" name="TextBox 2">
            <a:extLst>
              <a:ext uri="{FF2B5EF4-FFF2-40B4-BE49-F238E27FC236}">
                <a16:creationId xmlns:a16="http://schemas.microsoft.com/office/drawing/2014/main" id="{A7F5B871-7C56-AC32-E6F4-FFCF591DA5F8}"/>
              </a:ext>
            </a:extLst>
          </p:cNvPr>
          <p:cNvSpPr txBox="1"/>
          <p:nvPr/>
        </p:nvSpPr>
        <p:spPr>
          <a:xfrm>
            <a:off x="609600" y="457200"/>
            <a:ext cx="8001000"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333333"/>
                </a:solidFill>
                <a:effectLst/>
                <a:uLnTx/>
                <a:uFillTx/>
                <a:latin typeface="Times New Roman" pitchFamily="18" charset="0"/>
                <a:ea typeface="+mn-ea"/>
                <a:cs typeface="+mn-cs"/>
              </a:rPr>
              <a:t>NATURE OF THIS CLASS</a:t>
            </a:r>
          </a:p>
        </p:txBody>
      </p:sp>
    </p:spTree>
    <p:extLst>
      <p:ext uri="{BB962C8B-B14F-4D97-AF65-F5344CB8AC3E}">
        <p14:creationId xmlns:p14="http://schemas.microsoft.com/office/powerpoint/2010/main" val="1545392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2"/>
          <p:cNvSpPr txBox="1">
            <a:spLocks noChangeArrowheads="1"/>
          </p:cNvSpPr>
          <p:nvPr/>
        </p:nvSpPr>
        <p:spPr bwMode="auto">
          <a:xfrm>
            <a:off x="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b="1"/>
              <a:t>Define “Cult”/“Cultic”</a:t>
            </a:r>
            <a:endParaRPr lang="en-US" altLang="en-US" sz="1200" b="1"/>
          </a:p>
        </p:txBody>
      </p:sp>
      <p:sp>
        <p:nvSpPr>
          <p:cNvPr id="205827" name="Text Box 3"/>
          <p:cNvSpPr txBox="1">
            <a:spLocks noChangeArrowheads="1"/>
          </p:cNvSpPr>
          <p:nvPr/>
        </p:nvSpPr>
        <p:spPr bwMode="auto">
          <a:xfrm>
            <a:off x="0" y="11430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b="1"/>
              <a:t>Any tangible expressions of religion (rituals, gestures, places, objects, personnel, seasons, etc.)</a:t>
            </a:r>
          </a:p>
        </p:txBody>
      </p:sp>
      <p:graphicFrame>
        <p:nvGraphicFramePr>
          <p:cNvPr id="205828" name="Object 4"/>
          <p:cNvGraphicFramePr>
            <a:graphicFrameLocks noChangeAspect="1"/>
          </p:cNvGraphicFramePr>
          <p:nvPr/>
        </p:nvGraphicFramePr>
        <p:xfrm>
          <a:off x="152400" y="2057400"/>
          <a:ext cx="2768600" cy="4564063"/>
        </p:xfrm>
        <a:graphic>
          <a:graphicData uri="http://schemas.openxmlformats.org/presentationml/2006/ole">
            <mc:AlternateContent xmlns:mc="http://schemas.openxmlformats.org/markup-compatibility/2006">
              <mc:Choice xmlns:v="urn:schemas-microsoft-com:vml" Requires="v">
                <p:oleObj name="Clip" r:id="rId3" imgW="2952360" imgH="4867920" progId="MS_ClipArt_Gallery.5">
                  <p:embed/>
                </p:oleObj>
              </mc:Choice>
              <mc:Fallback>
                <p:oleObj name="Clip" r:id="rId3" imgW="2952360" imgH="4867920" progId="MS_ClipArt_Gallery.5">
                  <p:embed/>
                  <p:pic>
                    <p:nvPicPr>
                      <p:cNvPr id="20582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057400"/>
                        <a:ext cx="2768600" cy="456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829" name="Object 5"/>
          <p:cNvGraphicFramePr>
            <a:graphicFrameLocks noChangeAspect="1"/>
          </p:cNvGraphicFramePr>
          <p:nvPr/>
        </p:nvGraphicFramePr>
        <p:xfrm>
          <a:off x="3276600" y="4495800"/>
          <a:ext cx="2968625" cy="2174875"/>
        </p:xfrm>
        <a:graphic>
          <a:graphicData uri="http://schemas.openxmlformats.org/presentationml/2006/ole">
            <mc:AlternateContent xmlns:mc="http://schemas.openxmlformats.org/markup-compatibility/2006">
              <mc:Choice xmlns:v="urn:schemas-microsoft-com:vml" Requires="v">
                <p:oleObj name="Clip" r:id="rId5" imgW="1822320" imgH="1334880" progId="MS_ClipArt_Gallery.5">
                  <p:embed/>
                </p:oleObj>
              </mc:Choice>
              <mc:Fallback>
                <p:oleObj name="Clip" r:id="rId5" imgW="1822320" imgH="1334880" progId="MS_ClipArt_Gallery.5">
                  <p:embed/>
                  <p:pic>
                    <p:nvPicPr>
                      <p:cNvPr id="20582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4495800"/>
                        <a:ext cx="2968625" cy="217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830" name="Object 6"/>
          <p:cNvGraphicFramePr>
            <a:graphicFrameLocks noChangeAspect="1"/>
          </p:cNvGraphicFramePr>
          <p:nvPr/>
        </p:nvGraphicFramePr>
        <p:xfrm>
          <a:off x="5638800" y="1981200"/>
          <a:ext cx="2478088" cy="2190750"/>
        </p:xfrm>
        <a:graphic>
          <a:graphicData uri="http://schemas.openxmlformats.org/presentationml/2006/ole">
            <mc:AlternateContent xmlns:mc="http://schemas.openxmlformats.org/markup-compatibility/2006">
              <mc:Choice xmlns:v="urn:schemas-microsoft-com:vml" Requires="v">
                <p:oleObj name="Clip" r:id="rId7" imgW="1792800" imgH="1584360" progId="MS_ClipArt_Gallery.5">
                  <p:embed/>
                </p:oleObj>
              </mc:Choice>
              <mc:Fallback>
                <p:oleObj name="Clip" r:id="rId7" imgW="1792800" imgH="1584360" progId="MS_ClipArt_Gallery.5">
                  <p:embed/>
                  <p:pic>
                    <p:nvPicPr>
                      <p:cNvPr id="20583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1981200"/>
                        <a:ext cx="2478088" cy="219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827"/>
                                        </p:tgtEl>
                                        <p:attrNameLst>
                                          <p:attrName>style.visibility</p:attrName>
                                        </p:attrNameLst>
                                      </p:cBhvr>
                                      <p:to>
                                        <p:strVal val="visible"/>
                                      </p:to>
                                    </p:set>
                                    <p:anim calcmode="lin" valueType="num">
                                      <p:cBhvr additive="base">
                                        <p:cTn id="7" dur="500" fill="hold"/>
                                        <p:tgtEl>
                                          <p:spTgt spid="205827"/>
                                        </p:tgtEl>
                                        <p:attrNameLst>
                                          <p:attrName>ppt_x</p:attrName>
                                        </p:attrNameLst>
                                      </p:cBhvr>
                                      <p:tavLst>
                                        <p:tav tm="0">
                                          <p:val>
                                            <p:strVal val="0-#ppt_w/2"/>
                                          </p:val>
                                        </p:tav>
                                        <p:tav tm="100000">
                                          <p:val>
                                            <p:strVal val="#ppt_x"/>
                                          </p:val>
                                        </p:tav>
                                      </p:tavLst>
                                    </p:anim>
                                    <p:anim calcmode="lin" valueType="num">
                                      <p:cBhvr additive="base">
                                        <p:cTn id="8" dur="500" fill="hold"/>
                                        <p:tgtEl>
                                          <p:spTgt spid="20582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05828"/>
                                        </p:tgtEl>
                                        <p:attrNameLst>
                                          <p:attrName>style.visibility</p:attrName>
                                        </p:attrNameLst>
                                      </p:cBhvr>
                                      <p:to>
                                        <p:strVal val="visible"/>
                                      </p:to>
                                    </p:set>
                                    <p:animEffect transition="in" filter="blinds(horizontal)">
                                      <p:cBhvr>
                                        <p:cTn id="13" dur="500"/>
                                        <p:tgtEl>
                                          <p:spTgt spid="205828"/>
                                        </p:tgtEl>
                                      </p:cBhvr>
                                    </p:animEffect>
                                  </p:childTnLst>
                                  <p:subTnLst>
                                    <p:audio>
                                      <p:cMediaNode>
                                        <p:cTn display="0" masterRel="sameClick">
                                          <p:stCondLst>
                                            <p:cond evt="begin" delay="0">
                                              <p:tn val="11"/>
                                            </p:cond>
                                          </p:stCondLst>
                                          <p:endCondLst>
                                            <p:cond evt="onStopAudio" delay="0">
                                              <p:tgtEl>
                                                <p:sldTgt/>
                                              </p:tgtEl>
                                            </p:cond>
                                          </p:endCondLst>
                                        </p:cTn>
                                        <p:tgtEl>
                                          <p:sndTgt r:embed="rId2" name="j0075024.wav"/>
                                        </p:tgtEl>
                                      </p:cMediaNode>
                                    </p:audio>
                                  </p:subTnLst>
                                </p:cTn>
                              </p:par>
                            </p:childTnLst>
                          </p:cTn>
                        </p:par>
                        <p:par>
                          <p:cTn id="14" fill="hold" nodeType="afterGroup">
                            <p:stCondLst>
                              <p:cond delay="500"/>
                            </p:stCondLst>
                            <p:childTnLst>
                              <p:par>
                                <p:cTn id="15" presetID="3" presetClass="entr" presetSubtype="5" fill="hold" nodeType="afterEffect">
                                  <p:stCondLst>
                                    <p:cond delay="1000"/>
                                  </p:stCondLst>
                                  <p:childTnLst>
                                    <p:set>
                                      <p:cBhvr>
                                        <p:cTn id="16" dur="1" fill="hold">
                                          <p:stCondLst>
                                            <p:cond delay="0"/>
                                          </p:stCondLst>
                                        </p:cTn>
                                        <p:tgtEl>
                                          <p:spTgt spid="205830"/>
                                        </p:tgtEl>
                                        <p:attrNameLst>
                                          <p:attrName>style.visibility</p:attrName>
                                        </p:attrNameLst>
                                      </p:cBhvr>
                                      <p:to>
                                        <p:strVal val="visible"/>
                                      </p:to>
                                    </p:set>
                                    <p:animEffect transition="in" filter="blinds(vertical)">
                                      <p:cBhvr>
                                        <p:cTn id="17" dur="500"/>
                                        <p:tgtEl>
                                          <p:spTgt spid="205830"/>
                                        </p:tgtEl>
                                      </p:cBhvr>
                                    </p:animEffect>
                                  </p:childTnLst>
                                </p:cTn>
                              </p:par>
                            </p:childTnLst>
                          </p:cTn>
                        </p:par>
                        <p:par>
                          <p:cTn id="18" fill="hold" nodeType="afterGroup">
                            <p:stCondLst>
                              <p:cond delay="2000"/>
                            </p:stCondLst>
                            <p:childTnLst>
                              <p:par>
                                <p:cTn id="19" presetID="3" presetClass="entr" presetSubtype="10" fill="hold" nodeType="afterEffect">
                                  <p:stCondLst>
                                    <p:cond delay="1000"/>
                                  </p:stCondLst>
                                  <p:childTnLst>
                                    <p:set>
                                      <p:cBhvr>
                                        <p:cTn id="20" dur="1" fill="hold">
                                          <p:stCondLst>
                                            <p:cond delay="0"/>
                                          </p:stCondLst>
                                        </p:cTn>
                                        <p:tgtEl>
                                          <p:spTgt spid="205829"/>
                                        </p:tgtEl>
                                        <p:attrNameLst>
                                          <p:attrName>style.visibility</p:attrName>
                                        </p:attrNameLst>
                                      </p:cBhvr>
                                      <p:to>
                                        <p:strVal val="visible"/>
                                      </p:to>
                                    </p:set>
                                    <p:animEffect transition="in" filter="blinds(horizontal)">
                                      <p:cBhvr>
                                        <p:cTn id="21" dur="500"/>
                                        <p:tgtEl>
                                          <p:spTgt spid="205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4"/>
          <p:cNvSpPr txBox="1">
            <a:spLocks noChangeArrowheads="1"/>
          </p:cNvSpPr>
          <p:nvPr/>
        </p:nvSpPr>
        <p:spPr bwMode="auto">
          <a:xfrm>
            <a:off x="0" y="0"/>
            <a:ext cx="9144000"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b="1"/>
              <a:t>		Today			Ancient Israel</a:t>
            </a:r>
          </a:p>
          <a:p>
            <a:pPr>
              <a:spcBef>
                <a:spcPct val="50000"/>
              </a:spcBef>
            </a:pPr>
            <a:r>
              <a:rPr lang="en-US" altLang="en-US" b="1"/>
              <a:t>Rituals</a:t>
            </a:r>
          </a:p>
          <a:p>
            <a:pPr>
              <a:spcBef>
                <a:spcPct val="50000"/>
              </a:spcBef>
            </a:pPr>
            <a:endParaRPr lang="en-US" altLang="en-US" b="1"/>
          </a:p>
          <a:p>
            <a:pPr>
              <a:spcBef>
                <a:spcPct val="50000"/>
              </a:spcBef>
            </a:pPr>
            <a:r>
              <a:rPr lang="en-US" altLang="en-US" b="1"/>
              <a:t>Gestures</a:t>
            </a:r>
          </a:p>
          <a:p>
            <a:pPr>
              <a:spcBef>
                <a:spcPct val="50000"/>
              </a:spcBef>
            </a:pPr>
            <a:endParaRPr lang="en-US" altLang="en-US" b="1"/>
          </a:p>
          <a:p>
            <a:pPr>
              <a:spcBef>
                <a:spcPct val="50000"/>
              </a:spcBef>
            </a:pPr>
            <a:r>
              <a:rPr lang="en-US" altLang="en-US" b="1"/>
              <a:t>Places</a:t>
            </a:r>
          </a:p>
          <a:p>
            <a:pPr>
              <a:spcBef>
                <a:spcPct val="50000"/>
              </a:spcBef>
            </a:pPr>
            <a:endParaRPr lang="en-US" altLang="en-US" b="1"/>
          </a:p>
          <a:p>
            <a:pPr>
              <a:spcBef>
                <a:spcPct val="50000"/>
              </a:spcBef>
            </a:pPr>
            <a:r>
              <a:rPr lang="en-US" altLang="en-US" b="1"/>
              <a:t>Objects</a:t>
            </a:r>
          </a:p>
          <a:p>
            <a:pPr>
              <a:spcBef>
                <a:spcPct val="50000"/>
              </a:spcBef>
            </a:pPr>
            <a:endParaRPr lang="en-US" altLang="en-US" b="1"/>
          </a:p>
          <a:p>
            <a:pPr>
              <a:spcBef>
                <a:spcPct val="50000"/>
              </a:spcBef>
            </a:pPr>
            <a:r>
              <a:rPr lang="en-US" altLang="en-US" b="1"/>
              <a:t>Personnel</a:t>
            </a:r>
          </a:p>
          <a:p>
            <a:pPr>
              <a:spcBef>
                <a:spcPct val="50000"/>
              </a:spcBef>
            </a:pPr>
            <a:endParaRPr lang="en-US" altLang="en-US" b="1"/>
          </a:p>
          <a:p>
            <a:pPr>
              <a:spcBef>
                <a:spcPct val="50000"/>
              </a:spcBef>
            </a:pPr>
            <a:r>
              <a:rPr lang="en-US" altLang="en-US" b="1"/>
              <a:t>Seasons</a:t>
            </a:r>
          </a:p>
        </p:txBody>
      </p:sp>
      <p:graphicFrame>
        <p:nvGraphicFramePr>
          <p:cNvPr id="206853" name="Object 5"/>
          <p:cNvGraphicFramePr>
            <a:graphicFrameLocks noChangeAspect="1"/>
          </p:cNvGraphicFramePr>
          <p:nvPr/>
        </p:nvGraphicFramePr>
        <p:xfrm>
          <a:off x="7315200" y="0"/>
          <a:ext cx="1617663" cy="2667000"/>
        </p:xfrm>
        <a:graphic>
          <a:graphicData uri="http://schemas.openxmlformats.org/presentationml/2006/ole">
            <mc:AlternateContent xmlns:mc="http://schemas.openxmlformats.org/markup-compatibility/2006">
              <mc:Choice xmlns:v="urn:schemas-microsoft-com:vml" Requires="v">
                <p:oleObj name="Clip" r:id="rId3" imgW="2952360" imgH="4867920" progId="MS_ClipArt_Gallery.5">
                  <p:embed/>
                </p:oleObj>
              </mc:Choice>
              <mc:Fallback>
                <p:oleObj name="Clip" r:id="rId3" imgW="2952360" imgH="4867920" progId="MS_ClipArt_Gallery.5">
                  <p:embed/>
                  <p:pic>
                    <p:nvPicPr>
                      <p:cNvPr id="20685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0"/>
                        <a:ext cx="1617663"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6853"/>
                                        </p:tgtEl>
                                        <p:attrNameLst>
                                          <p:attrName>style.visibility</p:attrName>
                                        </p:attrNameLst>
                                      </p:cBhvr>
                                      <p:to>
                                        <p:strVal val="visible"/>
                                      </p:to>
                                    </p:set>
                                    <p:animEffect transition="in" filter="blinds(horizontal)">
                                      <p:cBhvr>
                                        <p:cTn id="7" dur="500"/>
                                        <p:tgtEl>
                                          <p:spTgt spid="206853"/>
                                        </p:tgtEl>
                                      </p:cBhvr>
                                    </p:animEffect>
                                  </p:childTnLst>
                                  <p:subTnLst>
                                    <p:audio>
                                      <p:cMediaNode>
                                        <p:cTn display="0" masterRel="sameClick">
                                          <p:stCondLst>
                                            <p:cond evt="begin" delay="0">
                                              <p:tn val="5"/>
                                            </p:cond>
                                          </p:stCondLst>
                                          <p:endCondLst>
                                            <p:cond evt="onStopAudio" delay="0">
                                              <p:tgtEl>
                                                <p:sldTgt/>
                                              </p:tgtEl>
                                            </p:cond>
                                          </p:endCondLst>
                                        </p:cTn>
                                        <p:tgtEl>
                                          <p:sndTgt r:embed="rId2" name="j007502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838200" y="381000"/>
            <a:ext cx="7467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333333"/>
                </a:solidFill>
                <a:effectLst/>
                <a:uLnTx/>
                <a:uFillTx/>
                <a:latin typeface="Times New Roman" pitchFamily="18" charset="0"/>
                <a:ea typeface="+mn-ea"/>
                <a:cs typeface="+mn-cs"/>
                <a:hlinkClick r:id="rId3"/>
              </a:rPr>
              <a:t>SAMARITAN  VIDEO</a:t>
            </a:r>
            <a:endParaRPr kumimoji="0" lang="en-US" altLang="en-US" sz="3200" b="1" i="0" u="none" strike="noStrike" kern="1200" cap="none" spc="0" normalizeH="0" baseline="0" noProof="0" dirty="0">
              <a:ln>
                <a:noFill/>
              </a:ln>
              <a:solidFill>
                <a:srgbClr val="333333"/>
              </a:solidFill>
              <a:effectLst/>
              <a:uLnTx/>
              <a:uFillTx/>
              <a:latin typeface="Times New Roman" pitchFamily="18" charset="0"/>
              <a:ea typeface="+mn-ea"/>
              <a:cs typeface="+mn-cs"/>
            </a:endParaRPr>
          </a:p>
        </p:txBody>
      </p:sp>
      <p:pic>
        <p:nvPicPr>
          <p:cNvPr id="2" name="Picture 1"/>
          <p:cNvPicPr>
            <a:picLocks noChangeAspect="1"/>
          </p:cNvPicPr>
          <p:nvPr/>
        </p:nvPicPr>
        <p:blipFill>
          <a:blip r:embed="rId4"/>
          <a:stretch>
            <a:fillRect/>
          </a:stretch>
        </p:blipFill>
        <p:spPr>
          <a:xfrm>
            <a:off x="1447800" y="1143000"/>
            <a:ext cx="6447183" cy="5494758"/>
          </a:xfrm>
          <a:prstGeom prst="rect">
            <a:avLst/>
          </a:prstGeom>
        </p:spPr>
      </p:pic>
    </p:spTree>
    <p:extLst>
      <p:ext uri="{BB962C8B-B14F-4D97-AF65-F5344CB8AC3E}">
        <p14:creationId xmlns:p14="http://schemas.microsoft.com/office/powerpoint/2010/main" val="1144954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228600" y="228600"/>
            <a:ext cx="8610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b="1" dirty="0"/>
              <a:t>How to Read the Book of Psalms?</a:t>
            </a:r>
          </a:p>
          <a:p>
            <a:endParaRPr lang="en-US" altLang="en-US" b="1" dirty="0"/>
          </a:p>
          <a:p>
            <a:r>
              <a:rPr lang="en-US" altLang="en-US" b="1" dirty="0"/>
              <a:t>Psalms are </a:t>
            </a:r>
            <a:r>
              <a:rPr lang="en-US" altLang="en-US" b="1" dirty="0">
                <a:solidFill>
                  <a:srgbClr val="C00000"/>
                </a:solidFill>
              </a:rPr>
              <a:t>NOT</a:t>
            </a:r>
            <a:r>
              <a:rPr lang="en-US" altLang="en-US" b="1" dirty="0"/>
              <a:t> simply poems or songs.</a:t>
            </a:r>
          </a:p>
          <a:p>
            <a:endParaRPr lang="en-US" altLang="en-US" b="1" dirty="0"/>
          </a:p>
          <a:p>
            <a:r>
              <a:rPr lang="en-US" altLang="en-US" b="1" dirty="0"/>
              <a:t>They were </a:t>
            </a:r>
            <a:r>
              <a:rPr lang="en-US" altLang="en-US" b="1" dirty="0">
                <a:solidFill>
                  <a:schemeClr val="accent1"/>
                </a:solidFill>
              </a:rPr>
              <a:t>functional</a:t>
            </a:r>
            <a:r>
              <a:rPr lang="en-US" altLang="en-US" b="1" dirty="0"/>
              <a:t> songs: “cultic” expressions of faith – part of  various religious rituals in specific settings for specific purposes.  </a:t>
            </a:r>
          </a:p>
        </p:txBody>
      </p:sp>
      <p:pic>
        <p:nvPicPr>
          <p:cNvPr id="202757" name="Picture 5" descr="Model of Jerusal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200400"/>
            <a:ext cx="4343400"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1000" y="3352800"/>
            <a:ext cx="3276600" cy="1569660"/>
          </a:xfrm>
          <a:prstGeom prst="rect">
            <a:avLst/>
          </a:prstGeom>
          <a:noFill/>
          <a:ln w="25400">
            <a:solidFill>
              <a:srgbClr val="C00000"/>
            </a:solidFill>
          </a:ln>
        </p:spPr>
        <p:txBody>
          <a:bodyPr wrap="square" rtlCol="0">
            <a:spAutoFit/>
          </a:bodyPr>
          <a:lstStyle/>
          <a:p>
            <a:r>
              <a:rPr lang="en-US" b="1" dirty="0">
                <a:solidFill>
                  <a:schemeClr val="accent1"/>
                </a:solidFill>
              </a:rPr>
              <a:t>How do cultic elements in your church setting aid people to worship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0" y="53340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t>Setting of transmission and employment</a:t>
            </a:r>
          </a:p>
        </p:txBody>
      </p:sp>
      <p:pic>
        <p:nvPicPr>
          <p:cNvPr id="207875" name="Picture 3" descr="Model of Jerusa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792538"/>
            <a:ext cx="4191000"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6" name="Text Box 4"/>
          <p:cNvSpPr txBox="1">
            <a:spLocks noChangeArrowheads="1"/>
          </p:cNvSpPr>
          <p:nvPr/>
        </p:nvSpPr>
        <p:spPr bwMode="auto">
          <a:xfrm>
            <a:off x="0" y="990600"/>
            <a:ext cx="9144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b="1" dirty="0"/>
              <a:t>    1.  Whatever the origin of the Psalms, they seem to have been used</a:t>
            </a:r>
            <a:br>
              <a:rPr lang="en-US" altLang="en-US" b="1" dirty="0"/>
            </a:br>
            <a:r>
              <a:rPr lang="en-US" altLang="en-US" b="1" dirty="0"/>
              <a:t>          in the Temple worship as collected “books” of psalms.</a:t>
            </a:r>
          </a:p>
          <a:p>
            <a:pPr>
              <a:spcBef>
                <a:spcPct val="50000"/>
              </a:spcBef>
            </a:pPr>
            <a:r>
              <a:rPr lang="en-US" altLang="en-US" b="1" dirty="0"/>
              <a:t>    2.  The Psalms as we have them have been made very </a:t>
            </a:r>
            <a:r>
              <a:rPr lang="en-US" altLang="en-US" b="1" dirty="0">
                <a:solidFill>
                  <a:schemeClr val="accent1"/>
                </a:solidFill>
              </a:rPr>
              <a:t>generic</a:t>
            </a:r>
            <a:r>
              <a:rPr lang="en-US" altLang="en-US" b="1" dirty="0"/>
              <a:t>: </a:t>
            </a:r>
            <a:br>
              <a:rPr lang="en-US" altLang="en-US" b="1" dirty="0"/>
            </a:br>
            <a:r>
              <a:rPr lang="en-US" altLang="en-US" b="1" dirty="0"/>
              <a:t>         enemies, illnesses, threats, occasions of joy, etc. are stated in </a:t>
            </a:r>
            <a:br>
              <a:rPr lang="en-US" altLang="en-US" b="1" dirty="0"/>
            </a:br>
            <a:r>
              <a:rPr lang="en-US" altLang="en-US" b="1" dirty="0"/>
              <a:t>         general terms.</a:t>
            </a:r>
          </a:p>
          <a:p>
            <a:pPr>
              <a:spcBef>
                <a:spcPct val="50000"/>
              </a:spcBef>
            </a:pPr>
            <a:r>
              <a:rPr lang="en-US" altLang="en-US" b="1" dirty="0"/>
              <a:t>    3.  As a result, the Psalms have </a:t>
            </a:r>
            <a:r>
              <a:rPr lang="en-US" altLang="en-US" b="1" dirty="0">
                <a:solidFill>
                  <a:schemeClr val="accent1"/>
                </a:solidFill>
              </a:rPr>
              <a:t>become applicable to all people</a:t>
            </a:r>
            <a:r>
              <a:rPr lang="en-US" altLang="en-US" b="1" dirty="0"/>
              <a:t>.</a:t>
            </a:r>
          </a:p>
        </p:txBody>
      </p:sp>
      <p:sp>
        <p:nvSpPr>
          <p:cNvPr id="49157" name="Text Box 5"/>
          <p:cNvSpPr txBox="1">
            <a:spLocks noChangeArrowheads="1"/>
          </p:cNvSpPr>
          <p:nvPr/>
        </p:nvSpPr>
        <p:spPr bwMode="auto">
          <a:xfrm>
            <a:off x="0" y="-76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b="1"/>
              <a:t>Overview</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07875"/>
                                        </p:tgtEl>
                                        <p:attrNameLst>
                                          <p:attrName>style.visibility</p:attrName>
                                        </p:attrNameLst>
                                      </p:cBhvr>
                                      <p:to>
                                        <p:strVal val="visible"/>
                                      </p:to>
                                    </p:set>
                                    <p:animEffect transition="in" filter="blinds(horizontal)">
                                      <p:cBhvr>
                                        <p:cTn id="7" dur="500"/>
                                        <p:tgtEl>
                                          <p:spTgt spid="2078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07876">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07876">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078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6"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DB9B6F-E3EC-A292-3BB2-843849083A8A}"/>
              </a:ext>
            </a:extLst>
          </p:cNvPr>
          <p:cNvSpPr txBox="1"/>
          <p:nvPr/>
        </p:nvSpPr>
        <p:spPr>
          <a:xfrm>
            <a:off x="1447800" y="838200"/>
            <a:ext cx="5943600" cy="461665"/>
          </a:xfrm>
          <a:prstGeom prst="rect">
            <a:avLst/>
          </a:prstGeom>
          <a:noFill/>
        </p:spPr>
        <p:txBody>
          <a:bodyPr wrap="square" rtlCol="0">
            <a:spAutoFit/>
          </a:bodyPr>
          <a:lstStyle/>
          <a:p>
            <a:r>
              <a:rPr lang="en-US" dirty="0"/>
              <a:t>Illustrate cultic reading thanksgiving meal</a:t>
            </a:r>
          </a:p>
        </p:txBody>
      </p:sp>
    </p:spTree>
    <p:extLst>
      <p:ext uri="{BB962C8B-B14F-4D97-AF65-F5344CB8AC3E}">
        <p14:creationId xmlns:p14="http://schemas.microsoft.com/office/powerpoint/2010/main" val="3034906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Oval 2"/>
          <p:cNvSpPr>
            <a:spLocks noChangeArrowheads="1"/>
          </p:cNvSpPr>
          <p:nvPr/>
        </p:nvSpPr>
        <p:spPr bwMode="auto">
          <a:xfrm>
            <a:off x="4038600" y="5715000"/>
            <a:ext cx="1066800" cy="990600"/>
          </a:xfrm>
          <a:prstGeom prst="ellipse">
            <a:avLst/>
          </a:prstGeom>
          <a:solidFill>
            <a:srgbClr val="FFFFFF"/>
          </a:solidFill>
          <a:ln w="9525">
            <a:solidFill>
              <a:schemeClr val="tx1"/>
            </a:solidFill>
            <a:round/>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rPr>
              <a:t>Addressee</a:t>
            </a:r>
            <a:endParaRPr kumimoji="0" lang="en-US" altLang="en-US" sz="18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45059" name="Oval 3"/>
          <p:cNvSpPr>
            <a:spLocks noChangeArrowheads="1"/>
          </p:cNvSpPr>
          <p:nvPr/>
        </p:nvSpPr>
        <p:spPr bwMode="auto">
          <a:xfrm>
            <a:off x="7924800" y="2819400"/>
            <a:ext cx="1066800" cy="990600"/>
          </a:xfrm>
          <a:prstGeom prst="ellipse">
            <a:avLst/>
          </a:prstGeom>
          <a:solidFill>
            <a:srgbClr val="FFFFFF"/>
          </a:solidFill>
          <a:ln w="9525">
            <a:solidFill>
              <a:schemeClr val="tx1"/>
            </a:solidFill>
            <a:round/>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rPr>
              <a:t>Referent</a:t>
            </a:r>
            <a:endParaRPr kumimoji="0" lang="en-US" altLang="en-US" sz="18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45060" name="Oval 4"/>
          <p:cNvSpPr>
            <a:spLocks noChangeArrowheads="1"/>
          </p:cNvSpPr>
          <p:nvPr/>
        </p:nvSpPr>
        <p:spPr bwMode="auto">
          <a:xfrm>
            <a:off x="152400" y="2895600"/>
            <a:ext cx="1066800" cy="990600"/>
          </a:xfrm>
          <a:prstGeom prst="ellipse">
            <a:avLst/>
          </a:prstGeom>
          <a:solidFill>
            <a:srgbClr val="FFFFFF"/>
          </a:solidFill>
          <a:ln w="9525">
            <a:solidFill>
              <a:schemeClr val="tx1"/>
            </a:solidFill>
            <a:round/>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rPr>
              <a:t>Medium</a:t>
            </a:r>
          </a:p>
        </p:txBody>
      </p:sp>
      <p:sp>
        <p:nvSpPr>
          <p:cNvPr id="45061" name="Oval 5"/>
          <p:cNvSpPr>
            <a:spLocks noChangeArrowheads="1"/>
          </p:cNvSpPr>
          <p:nvPr/>
        </p:nvSpPr>
        <p:spPr bwMode="auto">
          <a:xfrm>
            <a:off x="4038600" y="152400"/>
            <a:ext cx="1066800" cy="990600"/>
          </a:xfrm>
          <a:prstGeom prst="ellipse">
            <a:avLst/>
          </a:prstGeom>
          <a:solidFill>
            <a:srgbClr val="FFFFFF"/>
          </a:solidFill>
          <a:ln w="9525">
            <a:solidFill>
              <a:schemeClr val="tx1"/>
            </a:solidFill>
            <a:round/>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rPr>
              <a:t>Speaker</a:t>
            </a:r>
          </a:p>
        </p:txBody>
      </p:sp>
      <p:sp>
        <p:nvSpPr>
          <p:cNvPr id="45062" name="Rectangle 6"/>
          <p:cNvSpPr>
            <a:spLocks noChangeArrowheads="1"/>
          </p:cNvSpPr>
          <p:nvPr/>
        </p:nvSpPr>
        <p:spPr bwMode="auto">
          <a:xfrm>
            <a:off x="3200400" y="1371600"/>
            <a:ext cx="2667000" cy="381000"/>
          </a:xfrm>
          <a:prstGeom prst="rect">
            <a:avLst/>
          </a:prstGeom>
          <a:solidFill>
            <a:srgbClr val="FFFFFF"/>
          </a:solidFill>
          <a:ln w="9525">
            <a:solidFill>
              <a:schemeClr val="tx1"/>
            </a:solidFill>
            <a:miter lim="800000"/>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rPr>
              <a:t>Rhetorical intent</a:t>
            </a:r>
            <a:endParaRPr kumimoji="0" lang="en-US" altLang="en-US" sz="18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45063" name="Rectangle 7"/>
          <p:cNvSpPr>
            <a:spLocks noChangeArrowheads="1"/>
          </p:cNvSpPr>
          <p:nvPr/>
        </p:nvSpPr>
        <p:spPr bwMode="auto">
          <a:xfrm>
            <a:off x="3200400" y="1981200"/>
            <a:ext cx="2667000" cy="381000"/>
          </a:xfrm>
          <a:prstGeom prst="rect">
            <a:avLst/>
          </a:prstGeom>
          <a:solidFill>
            <a:srgbClr val="FFFFFF"/>
          </a:solidFill>
          <a:ln w="9525">
            <a:solidFill>
              <a:schemeClr val="tx1"/>
            </a:solidFill>
            <a:miter lim="800000"/>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rPr>
              <a:t>Rhetorical strategy/“rules”</a:t>
            </a:r>
            <a:endParaRPr kumimoji="0" lang="en-US" altLang="en-US" sz="18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45064" name="Rectangle 8"/>
          <p:cNvSpPr>
            <a:spLocks noChangeArrowheads="1"/>
          </p:cNvSpPr>
          <p:nvPr/>
        </p:nvSpPr>
        <p:spPr bwMode="auto">
          <a:xfrm>
            <a:off x="3200400" y="4191000"/>
            <a:ext cx="2667000" cy="381000"/>
          </a:xfrm>
          <a:prstGeom prst="rect">
            <a:avLst/>
          </a:prstGeom>
          <a:solidFill>
            <a:srgbClr val="FFFFFF"/>
          </a:solidFill>
          <a:ln w="9525">
            <a:solidFill>
              <a:schemeClr val="tx1"/>
            </a:solidFill>
            <a:miter lim="800000"/>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rPr>
              <a:t>Reading strategy/ “rules”</a:t>
            </a:r>
          </a:p>
        </p:txBody>
      </p:sp>
      <p:sp>
        <p:nvSpPr>
          <p:cNvPr id="45065" name="Rectangle 9"/>
          <p:cNvSpPr>
            <a:spLocks noChangeArrowheads="1"/>
          </p:cNvSpPr>
          <p:nvPr/>
        </p:nvSpPr>
        <p:spPr bwMode="auto">
          <a:xfrm>
            <a:off x="3200400" y="5029200"/>
            <a:ext cx="2667000" cy="381000"/>
          </a:xfrm>
          <a:prstGeom prst="rect">
            <a:avLst/>
          </a:prstGeom>
          <a:solidFill>
            <a:srgbClr val="FFFFFF"/>
          </a:solidFill>
          <a:ln w="9525">
            <a:solidFill>
              <a:schemeClr val="tx1"/>
            </a:solidFill>
            <a:miter lim="800000"/>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rPr>
              <a:t>Rhetorical impact</a:t>
            </a:r>
          </a:p>
        </p:txBody>
      </p:sp>
      <p:sp>
        <p:nvSpPr>
          <p:cNvPr id="45066" name="Rectangle 10"/>
          <p:cNvSpPr>
            <a:spLocks noChangeArrowheads="1"/>
          </p:cNvSpPr>
          <p:nvPr/>
        </p:nvSpPr>
        <p:spPr bwMode="auto">
          <a:xfrm>
            <a:off x="3200400" y="2590800"/>
            <a:ext cx="2667000" cy="381000"/>
          </a:xfrm>
          <a:prstGeom prst="rect">
            <a:avLst/>
          </a:prstGeom>
          <a:solidFill>
            <a:srgbClr val="FFFFFF"/>
          </a:solidFill>
          <a:ln w="9525">
            <a:solidFill>
              <a:schemeClr val="tx1"/>
            </a:solidFill>
            <a:miter lim="800000"/>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rPr>
              <a:t>Literary features</a:t>
            </a:r>
            <a:endParaRPr kumimoji="0" lang="en-US" altLang="en-US" sz="18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45067" name="Line 11"/>
          <p:cNvSpPr>
            <a:spLocks noChangeShapeType="1"/>
          </p:cNvSpPr>
          <p:nvPr/>
        </p:nvSpPr>
        <p:spPr bwMode="auto">
          <a:xfrm>
            <a:off x="4648200" y="1752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45068" name="Line 12"/>
          <p:cNvSpPr>
            <a:spLocks noChangeShapeType="1"/>
          </p:cNvSpPr>
          <p:nvPr/>
        </p:nvSpPr>
        <p:spPr bwMode="auto">
          <a:xfrm>
            <a:off x="4648200" y="2362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45069" name="Line 13"/>
          <p:cNvSpPr>
            <a:spLocks noChangeShapeType="1"/>
          </p:cNvSpPr>
          <p:nvPr/>
        </p:nvSpPr>
        <p:spPr bwMode="auto">
          <a:xfrm>
            <a:off x="4648200" y="4572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45070" name="Line 14"/>
          <p:cNvSpPr>
            <a:spLocks noChangeShapeType="1"/>
          </p:cNvSpPr>
          <p:nvPr/>
        </p:nvSpPr>
        <p:spPr bwMode="auto">
          <a:xfrm>
            <a:off x="4648200" y="2971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45071" name="Line 15"/>
          <p:cNvSpPr>
            <a:spLocks noChangeShapeType="1"/>
          </p:cNvSpPr>
          <p:nvPr/>
        </p:nvSpPr>
        <p:spPr bwMode="auto">
          <a:xfrm>
            <a:off x="4648200" y="32004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45072" name="Line 16"/>
          <p:cNvSpPr>
            <a:spLocks noChangeShapeType="1"/>
          </p:cNvSpPr>
          <p:nvPr/>
        </p:nvSpPr>
        <p:spPr bwMode="auto">
          <a:xfrm flipH="1">
            <a:off x="3200400" y="3200400"/>
            <a:ext cx="144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45073" name="Line 17"/>
          <p:cNvSpPr>
            <a:spLocks noChangeShapeType="1"/>
          </p:cNvSpPr>
          <p:nvPr/>
        </p:nvSpPr>
        <p:spPr bwMode="auto">
          <a:xfrm>
            <a:off x="3200400" y="32004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45074" name="Line 18"/>
          <p:cNvSpPr>
            <a:spLocks noChangeShapeType="1"/>
          </p:cNvSpPr>
          <p:nvPr/>
        </p:nvSpPr>
        <p:spPr bwMode="auto">
          <a:xfrm>
            <a:off x="5715000" y="32004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45075" name="Line 19"/>
          <p:cNvSpPr>
            <a:spLocks noChangeShapeType="1"/>
          </p:cNvSpPr>
          <p:nvPr/>
        </p:nvSpPr>
        <p:spPr bwMode="auto">
          <a:xfrm>
            <a:off x="5867400" y="32004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45076" name="Line 20"/>
          <p:cNvSpPr>
            <a:spLocks noChangeShapeType="1"/>
          </p:cNvSpPr>
          <p:nvPr/>
        </p:nvSpPr>
        <p:spPr bwMode="auto">
          <a:xfrm>
            <a:off x="3200400" y="3733800"/>
            <a:ext cx="2667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45077" name="Line 21"/>
          <p:cNvSpPr>
            <a:spLocks noChangeShapeType="1"/>
          </p:cNvSpPr>
          <p:nvPr/>
        </p:nvSpPr>
        <p:spPr bwMode="auto">
          <a:xfrm>
            <a:off x="3505200" y="3657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45078" name="Line 22"/>
          <p:cNvSpPr>
            <a:spLocks noChangeShapeType="1"/>
          </p:cNvSpPr>
          <p:nvPr/>
        </p:nvSpPr>
        <p:spPr bwMode="auto">
          <a:xfrm flipV="1">
            <a:off x="3200400" y="36576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45079" name="Line 23"/>
          <p:cNvSpPr>
            <a:spLocks noChangeShapeType="1"/>
          </p:cNvSpPr>
          <p:nvPr/>
        </p:nvSpPr>
        <p:spPr bwMode="auto">
          <a:xfrm flipV="1">
            <a:off x="5867400" y="36576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45080" name="Line 24"/>
          <p:cNvSpPr>
            <a:spLocks noChangeShapeType="1"/>
          </p:cNvSpPr>
          <p:nvPr/>
        </p:nvSpPr>
        <p:spPr bwMode="auto">
          <a:xfrm>
            <a:off x="4648200" y="3733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45081" name="Text Box 25"/>
          <p:cNvSpPr txBox="1">
            <a:spLocks noChangeArrowheads="1"/>
          </p:cNvSpPr>
          <p:nvPr/>
        </p:nvSpPr>
        <p:spPr bwMode="auto">
          <a:xfrm>
            <a:off x="2819400" y="32766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rPr>
              <a:t>Form</a:t>
            </a:r>
          </a:p>
        </p:txBody>
      </p:sp>
      <p:sp>
        <p:nvSpPr>
          <p:cNvPr id="45082" name="Text Box 26"/>
          <p:cNvSpPr txBox="1">
            <a:spLocks noChangeArrowheads="1"/>
          </p:cNvSpPr>
          <p:nvPr/>
        </p:nvSpPr>
        <p:spPr bwMode="auto">
          <a:xfrm>
            <a:off x="5334000" y="32766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rPr>
              <a:t>Content</a:t>
            </a:r>
          </a:p>
        </p:txBody>
      </p:sp>
      <p:sp>
        <p:nvSpPr>
          <p:cNvPr id="45083" name="Line 27"/>
          <p:cNvSpPr>
            <a:spLocks noChangeShapeType="1"/>
          </p:cNvSpPr>
          <p:nvPr/>
        </p:nvSpPr>
        <p:spPr bwMode="auto">
          <a:xfrm>
            <a:off x="2590800" y="2590800"/>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45084" name="Line 28"/>
          <p:cNvSpPr>
            <a:spLocks noChangeShapeType="1"/>
          </p:cNvSpPr>
          <p:nvPr/>
        </p:nvSpPr>
        <p:spPr bwMode="auto">
          <a:xfrm flipV="1">
            <a:off x="2590800" y="2514600"/>
            <a:ext cx="609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45085" name="Line 29"/>
          <p:cNvSpPr>
            <a:spLocks noChangeShapeType="1"/>
          </p:cNvSpPr>
          <p:nvPr/>
        </p:nvSpPr>
        <p:spPr bwMode="auto">
          <a:xfrm>
            <a:off x="2590800" y="3886200"/>
            <a:ext cx="6858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45086" name="Text Box 30"/>
          <p:cNvSpPr txBox="1">
            <a:spLocks noChangeArrowheads="1"/>
          </p:cNvSpPr>
          <p:nvPr/>
        </p:nvSpPr>
        <p:spPr bwMode="auto">
          <a:xfrm>
            <a:off x="1981200" y="30480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rPr>
              <a:t>text</a:t>
            </a:r>
          </a:p>
        </p:txBody>
      </p:sp>
      <p:sp>
        <p:nvSpPr>
          <p:cNvPr id="45087" name="Line 31"/>
          <p:cNvSpPr>
            <a:spLocks noChangeShapeType="1"/>
          </p:cNvSpPr>
          <p:nvPr/>
        </p:nvSpPr>
        <p:spPr bwMode="auto">
          <a:xfrm>
            <a:off x="6858000" y="1524000"/>
            <a:ext cx="0" cy="373380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45088" name="Line 32"/>
          <p:cNvSpPr>
            <a:spLocks noChangeShapeType="1"/>
          </p:cNvSpPr>
          <p:nvPr/>
        </p:nvSpPr>
        <p:spPr bwMode="auto">
          <a:xfrm flipH="1">
            <a:off x="5943600" y="5257800"/>
            <a:ext cx="914400" cy="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45089" name="Line 33"/>
          <p:cNvSpPr>
            <a:spLocks noChangeShapeType="1"/>
          </p:cNvSpPr>
          <p:nvPr/>
        </p:nvSpPr>
        <p:spPr bwMode="auto">
          <a:xfrm flipH="1">
            <a:off x="5943600" y="1524000"/>
            <a:ext cx="914400" cy="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45090" name="Text Box 34"/>
          <p:cNvSpPr txBox="1">
            <a:spLocks noChangeArrowheads="1"/>
          </p:cNvSpPr>
          <p:nvPr/>
        </p:nvSpPr>
        <p:spPr bwMode="auto">
          <a:xfrm>
            <a:off x="6858000" y="41910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Times New Roman" pitchFamily="18" charset="0"/>
                <a:ea typeface="+mn-ea"/>
                <a:cs typeface="+mn-cs"/>
              </a:rPr>
              <a:t>= effective communication</a:t>
            </a:r>
            <a:endPar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45091" name="Line 35"/>
          <p:cNvSpPr>
            <a:spLocks noChangeShapeType="1"/>
          </p:cNvSpPr>
          <p:nvPr/>
        </p:nvSpPr>
        <p:spPr bwMode="auto">
          <a:xfrm>
            <a:off x="1905000" y="2133600"/>
            <a:ext cx="1143000" cy="0"/>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45092" name="Line 36"/>
          <p:cNvSpPr>
            <a:spLocks noChangeShapeType="1"/>
          </p:cNvSpPr>
          <p:nvPr/>
        </p:nvSpPr>
        <p:spPr bwMode="auto">
          <a:xfrm>
            <a:off x="1905000" y="4419600"/>
            <a:ext cx="1219200" cy="0"/>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45093" name="Line 37"/>
          <p:cNvSpPr>
            <a:spLocks noChangeShapeType="1"/>
          </p:cNvSpPr>
          <p:nvPr/>
        </p:nvSpPr>
        <p:spPr bwMode="auto">
          <a:xfrm>
            <a:off x="1905000" y="2133600"/>
            <a:ext cx="0" cy="2286000"/>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45094" name="Text Box 38"/>
          <p:cNvSpPr txBox="1">
            <a:spLocks noChangeArrowheads="1"/>
          </p:cNvSpPr>
          <p:nvPr/>
        </p:nvSpPr>
        <p:spPr bwMode="auto">
          <a:xfrm>
            <a:off x="228600" y="3962400"/>
            <a:ext cx="21336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ts val="16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333333"/>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CC0000"/>
                </a:solidFill>
                <a:effectLst/>
                <a:uLnTx/>
                <a:uFillTx/>
                <a:latin typeface="Times New Roman" pitchFamily="18" charset="0"/>
                <a:ea typeface="+mn-ea"/>
                <a:cs typeface="+mn-cs"/>
              </a:rPr>
              <a:t>creates    </a:t>
            </a:r>
            <a:r>
              <a:rPr kumimoji="0" lang="en-US" altLang="en-US" sz="2000" b="0" i="0" u="none" strike="noStrike" kern="1200" cap="none" spc="0" normalizeH="0" baseline="0" noProof="0">
                <a:ln>
                  <a:noFill/>
                </a:ln>
                <a:solidFill>
                  <a:srgbClr val="CC0000"/>
                </a:solidFill>
                <a:effectLst/>
                <a:uLnTx/>
                <a:uFillTx/>
                <a:latin typeface="Times New Roman" pitchFamily="18" charset="0"/>
                <a:ea typeface="+mn-ea"/>
                <a:cs typeface="+mn-cs"/>
              </a:rPr>
              <a:t>=</a:t>
            </a:r>
          </a:p>
          <a:p>
            <a:pPr marL="0" marR="0" lvl="0" indent="0" algn="l" defTabSz="914400" rtl="0" eaLnBrk="0" fontAlgn="base" latinLnBrk="0" hangingPunct="0">
              <a:lnSpc>
                <a:spcPts val="12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CC0000"/>
                </a:solidFill>
                <a:effectLst/>
                <a:uLnTx/>
                <a:uFillTx/>
                <a:latin typeface="Times New Roman" pitchFamily="18" charset="0"/>
                <a:ea typeface="+mn-ea"/>
                <a:cs typeface="+mn-cs"/>
              </a:rPr>
              <a:t>   effective</a:t>
            </a:r>
          </a:p>
          <a:p>
            <a:pPr marL="0" marR="0" lvl="0" indent="0" algn="l" defTabSz="914400" rtl="0" eaLnBrk="0" fontAlgn="base" latinLnBrk="0" hangingPunct="0">
              <a:lnSpc>
                <a:spcPts val="16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CC0000"/>
                </a:solidFill>
                <a:effectLst/>
                <a:uLnTx/>
                <a:uFillTx/>
                <a:latin typeface="Times New Roman" pitchFamily="18" charset="0"/>
                <a:ea typeface="+mn-ea"/>
                <a:cs typeface="+mn-cs"/>
              </a:rPr>
              <a:t>   communication</a:t>
            </a:r>
            <a:endParaRPr kumimoji="0" lang="en-US" altLang="en-US" sz="2000" b="1" i="0" u="none" strike="noStrike" kern="1200" cap="none" spc="0" normalizeH="0" baseline="0" noProof="0">
              <a:ln>
                <a:noFill/>
              </a:ln>
              <a:solidFill>
                <a:srgbClr val="333333"/>
              </a:solidFill>
              <a:effectLst/>
              <a:uLnTx/>
              <a:uFillTx/>
              <a:latin typeface="Times New Roman" pitchFamily="18" charset="0"/>
              <a:ea typeface="+mn-ea"/>
              <a:cs typeface="+mn-cs"/>
            </a:endParaRPr>
          </a:p>
        </p:txBody>
      </p:sp>
      <p:grpSp>
        <p:nvGrpSpPr>
          <p:cNvPr id="45095" name="Group 39"/>
          <p:cNvGrpSpPr>
            <a:grpSpLocks/>
          </p:cNvGrpSpPr>
          <p:nvPr/>
        </p:nvGrpSpPr>
        <p:grpSpPr bwMode="auto">
          <a:xfrm>
            <a:off x="2743200" y="4572000"/>
            <a:ext cx="1295400" cy="1676400"/>
            <a:chOff x="1728" y="2880"/>
            <a:chExt cx="816" cy="1056"/>
          </a:xfrm>
        </p:grpSpPr>
        <p:sp>
          <p:nvSpPr>
            <p:cNvPr id="45097" name="Line 40"/>
            <p:cNvSpPr>
              <a:spLocks noChangeShapeType="1"/>
            </p:cNvSpPr>
            <p:nvPr/>
          </p:nvSpPr>
          <p:spPr bwMode="auto">
            <a:xfrm flipH="1">
              <a:off x="1728" y="3936"/>
              <a:ext cx="81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45098" name="Line 41"/>
            <p:cNvSpPr>
              <a:spLocks noChangeShapeType="1"/>
            </p:cNvSpPr>
            <p:nvPr/>
          </p:nvSpPr>
          <p:spPr bwMode="auto">
            <a:xfrm flipV="1">
              <a:off x="1728" y="2976"/>
              <a:ext cx="0" cy="9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45099" name="Line 42"/>
            <p:cNvSpPr>
              <a:spLocks noChangeShapeType="1"/>
            </p:cNvSpPr>
            <p:nvPr/>
          </p:nvSpPr>
          <p:spPr bwMode="auto">
            <a:xfrm>
              <a:off x="1728" y="2976"/>
              <a:ext cx="5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45100" name="Line 43"/>
            <p:cNvSpPr>
              <a:spLocks noChangeShapeType="1"/>
            </p:cNvSpPr>
            <p:nvPr/>
          </p:nvSpPr>
          <p:spPr bwMode="auto">
            <a:xfrm flipV="1">
              <a:off x="2256" y="2880"/>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grpSp>
      <p:sp>
        <p:nvSpPr>
          <p:cNvPr id="45096" name="Text Box 44"/>
          <p:cNvSpPr txBox="1">
            <a:spLocks noChangeArrowheads="1"/>
          </p:cNvSpPr>
          <p:nvPr/>
        </p:nvSpPr>
        <p:spPr bwMode="auto">
          <a:xfrm>
            <a:off x="0" y="2286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9900"/>
                </a:solidFill>
                <a:effectLst/>
                <a:uLnTx/>
                <a:uFillTx/>
                <a:latin typeface="Times New Roman" pitchFamily="18" charset="0"/>
                <a:ea typeface="+mn-ea"/>
                <a:cs typeface="Courier New" pitchFamily="49" charset="0"/>
              </a:rPr>
              <a:t>Communication Chart</a:t>
            </a:r>
          </a:p>
        </p:txBody>
      </p:sp>
    </p:spTree>
    <p:extLst>
      <p:ext uri="{BB962C8B-B14F-4D97-AF65-F5344CB8AC3E}">
        <p14:creationId xmlns:p14="http://schemas.microsoft.com/office/powerpoint/2010/main" val="347125333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EA6747-A63E-ED51-93D1-4E7074252690}"/>
              </a:ext>
            </a:extLst>
          </p:cNvPr>
          <p:cNvSpPr txBox="1"/>
          <p:nvPr/>
        </p:nvSpPr>
        <p:spPr>
          <a:xfrm>
            <a:off x="223157" y="263445"/>
            <a:ext cx="8692243" cy="4154984"/>
          </a:xfrm>
          <a:prstGeom prst="rect">
            <a:avLst/>
          </a:prstGeom>
          <a:noFill/>
        </p:spPr>
        <p:txBody>
          <a:bodyPr wrap="square" rtlCol="0">
            <a:spAutoFit/>
          </a:bodyPr>
          <a:lstStyle/>
          <a:p>
            <a:pPr algn="ctr"/>
            <a:r>
              <a:rPr lang="en-US" b="1" dirty="0"/>
              <a:t>PSALM 73</a:t>
            </a:r>
          </a:p>
          <a:p>
            <a:r>
              <a:rPr lang="en-US" b="1" u="sng" dirty="0"/>
              <a:t>Type</a:t>
            </a:r>
            <a:r>
              <a:rPr lang="en-US" b="1" dirty="0"/>
              <a:t>: Wisdom / Didactic</a:t>
            </a:r>
          </a:p>
          <a:p>
            <a:r>
              <a:rPr lang="en-US" b="1" u="sng" dirty="0"/>
              <a:t>Issue</a:t>
            </a:r>
            <a:r>
              <a:rPr lang="en-US" b="1" dirty="0"/>
              <a:t>: theodicy (problem of evil and suffering)</a:t>
            </a:r>
          </a:p>
          <a:p>
            <a:r>
              <a:rPr lang="en-US" b="1" u="sng" dirty="0"/>
              <a:t>Form</a:t>
            </a:r>
            <a:r>
              <a:rPr lang="en-US" b="1" dirty="0"/>
              <a:t>: reflective narrative of experience w/maxim as confession</a:t>
            </a:r>
          </a:p>
          <a:p>
            <a:r>
              <a:rPr lang="en-US" b="1" u="sng" dirty="0"/>
              <a:t>Teaching</a:t>
            </a:r>
            <a:r>
              <a:rPr lang="en-US" b="1" dirty="0"/>
              <a:t>: the person of faith takes refuge in God</a:t>
            </a:r>
          </a:p>
          <a:p>
            <a:r>
              <a:rPr lang="en-US" b="1" dirty="0">
                <a:solidFill>
                  <a:schemeClr val="accent1"/>
                </a:solidFill>
              </a:rPr>
              <a:t>“</a:t>
            </a:r>
            <a:r>
              <a:rPr lang="en-US" b="1" u="sng" dirty="0">
                <a:solidFill>
                  <a:schemeClr val="accent1"/>
                </a:solidFill>
              </a:rPr>
              <a:t>Faith</a:t>
            </a:r>
            <a:r>
              <a:rPr lang="en-US" b="1" dirty="0">
                <a:solidFill>
                  <a:schemeClr val="accent1"/>
                </a:solidFill>
              </a:rPr>
              <a:t>” </a:t>
            </a:r>
            <a:r>
              <a:rPr lang="en-US" b="1" dirty="0">
                <a:solidFill>
                  <a:schemeClr val="accent4"/>
                </a:solidFill>
              </a:rPr>
              <a:t>[Heb: </a:t>
            </a:r>
            <a:r>
              <a:rPr lang="en-US" b="1" i="1" dirty="0">
                <a:solidFill>
                  <a:schemeClr val="accent4"/>
                </a:solidFill>
              </a:rPr>
              <a:t>‘</a:t>
            </a:r>
            <a:r>
              <a:rPr lang="en-US" b="1" i="1" dirty="0" err="1">
                <a:solidFill>
                  <a:schemeClr val="accent4"/>
                </a:solidFill>
              </a:rPr>
              <a:t>amunah</a:t>
            </a:r>
            <a:r>
              <a:rPr lang="en-US" b="1" dirty="0">
                <a:solidFill>
                  <a:schemeClr val="accent4"/>
                </a:solidFill>
              </a:rPr>
              <a:t>, Greek: </a:t>
            </a:r>
            <a:r>
              <a:rPr lang="en-US" b="1" i="1" dirty="0" err="1">
                <a:solidFill>
                  <a:schemeClr val="accent4"/>
                </a:solidFill>
              </a:rPr>
              <a:t>pistis</a:t>
            </a:r>
            <a:r>
              <a:rPr lang="en-US" b="1" i="1" dirty="0">
                <a:solidFill>
                  <a:schemeClr val="accent4"/>
                </a:solidFill>
              </a:rPr>
              <a:t> = </a:t>
            </a:r>
            <a:r>
              <a:rPr lang="en-US" b="1" dirty="0">
                <a:solidFill>
                  <a:srgbClr val="C00000"/>
                </a:solidFill>
              </a:rPr>
              <a:t>to entrust</a:t>
            </a:r>
            <a:r>
              <a:rPr lang="en-US" b="1" dirty="0">
                <a:solidFill>
                  <a:schemeClr val="accent4"/>
                </a:solidFill>
              </a:rPr>
              <a:t>]</a:t>
            </a:r>
            <a:r>
              <a:rPr lang="en-US" b="1" dirty="0">
                <a:solidFill>
                  <a:schemeClr val="accent1"/>
                </a:solidFill>
              </a:rPr>
              <a:t> rests upon that which has a convicting or proofing essence about it; trustworthy.  In this context, it is in </a:t>
            </a:r>
            <a:r>
              <a:rPr lang="en-US" b="1" u="sng" dirty="0">
                <a:solidFill>
                  <a:schemeClr val="accent1"/>
                </a:solidFill>
              </a:rPr>
              <a:t>the character and behavior of God</a:t>
            </a:r>
            <a:r>
              <a:rPr lang="en-US" b="1" dirty="0">
                <a:solidFill>
                  <a:schemeClr val="accent1"/>
                </a:solidFill>
              </a:rPr>
              <a:t>.  The convicting evidence of God’s Presence and behavior is why the psalmist [we] know that God holds on to us even after this body fails.  </a:t>
            </a:r>
            <a:r>
              <a:rPr lang="en-US" b="1" dirty="0"/>
              <a:t>[See Hebrews 11:1]</a:t>
            </a:r>
          </a:p>
        </p:txBody>
      </p:sp>
      <p:sp>
        <p:nvSpPr>
          <p:cNvPr id="4" name="TextBox 3">
            <a:extLst>
              <a:ext uri="{FF2B5EF4-FFF2-40B4-BE49-F238E27FC236}">
                <a16:creationId xmlns:a16="http://schemas.microsoft.com/office/drawing/2014/main" id="{B20C9590-3468-ACBB-9425-DA016526008B}"/>
              </a:ext>
            </a:extLst>
          </p:cNvPr>
          <p:cNvSpPr txBox="1"/>
          <p:nvPr/>
        </p:nvSpPr>
        <p:spPr>
          <a:xfrm>
            <a:off x="304799" y="4334313"/>
            <a:ext cx="8692243" cy="2492990"/>
          </a:xfrm>
          <a:prstGeom prst="rect">
            <a:avLst/>
          </a:prstGeom>
          <a:noFill/>
        </p:spPr>
        <p:txBody>
          <a:bodyPr wrap="square" rtlCol="0">
            <a:spAutoFit/>
          </a:bodyPr>
          <a:lstStyle/>
          <a:p>
            <a:endParaRPr lang="en-US" sz="1200" b="1" dirty="0"/>
          </a:p>
          <a:p>
            <a:r>
              <a:rPr lang="en-US" b="1" dirty="0"/>
              <a:t>“Now faith is:</a:t>
            </a:r>
          </a:p>
          <a:p>
            <a:r>
              <a:rPr lang="en-US" b="1" dirty="0"/>
              <a:t>		A				/        B	</a:t>
            </a:r>
          </a:p>
          <a:p>
            <a:r>
              <a:rPr lang="en-US" b="1" dirty="0">
                <a:solidFill>
                  <a:schemeClr val="accent1"/>
                </a:solidFill>
              </a:rPr>
              <a:t>regarding what we looked to in the future </a:t>
            </a:r>
            <a:r>
              <a:rPr lang="en-US" b="1" dirty="0"/>
              <a:t>/ </a:t>
            </a:r>
            <a:r>
              <a:rPr lang="en-US" b="1" dirty="0">
                <a:solidFill>
                  <a:srgbClr val="C00000"/>
                </a:solidFill>
              </a:rPr>
              <a:t>essence/reality,</a:t>
            </a:r>
          </a:p>
          <a:p>
            <a:r>
              <a:rPr lang="en-US" b="1" dirty="0"/>
              <a:t>		A	           /         B		 </a:t>
            </a:r>
          </a:p>
          <a:p>
            <a:r>
              <a:rPr lang="en-US" b="1" dirty="0">
                <a:solidFill>
                  <a:schemeClr val="accent1"/>
                </a:solidFill>
              </a:rPr>
              <a:t>regarding matters not seen </a:t>
            </a:r>
            <a:r>
              <a:rPr lang="en-US" b="1" dirty="0"/>
              <a:t>/ </a:t>
            </a:r>
            <a:r>
              <a:rPr lang="en-US" b="1" dirty="0">
                <a:solidFill>
                  <a:srgbClr val="C00000"/>
                </a:solidFill>
              </a:rPr>
              <a:t>verification</a:t>
            </a:r>
            <a:r>
              <a:rPr lang="en-US" b="1" dirty="0"/>
              <a:t>.” (Heb 11:1)</a:t>
            </a:r>
          </a:p>
          <a:p>
            <a:r>
              <a:rPr lang="en-US" b="1" dirty="0"/>
              <a:t>[John Bunyan quote]</a:t>
            </a:r>
          </a:p>
        </p:txBody>
      </p:sp>
      <p:pic>
        <p:nvPicPr>
          <p:cNvPr id="6" name="Picture 5">
            <a:extLst>
              <a:ext uri="{FF2B5EF4-FFF2-40B4-BE49-F238E27FC236}">
                <a16:creationId xmlns:a16="http://schemas.microsoft.com/office/drawing/2014/main" id="{AC3B3042-7469-199B-FC50-0DC055AB538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67913" y="152400"/>
            <a:ext cx="2463816" cy="1231908"/>
          </a:xfrm>
          <a:prstGeom prst="rect">
            <a:avLst/>
          </a:prstGeom>
        </p:spPr>
      </p:pic>
    </p:spTree>
    <p:extLst>
      <p:ext uri="{BB962C8B-B14F-4D97-AF65-F5344CB8AC3E}">
        <p14:creationId xmlns:p14="http://schemas.microsoft.com/office/powerpoint/2010/main" val="64121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b="1" dirty="0"/>
              <a:t>JOURNAL THOUGHTS, OBSERVATIONS, &amp; QUESTIONS</a:t>
            </a:r>
          </a:p>
        </p:txBody>
      </p:sp>
      <p:pic>
        <p:nvPicPr>
          <p:cNvPr id="22531" name="Picture 3" descr="bd0492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200400"/>
            <a:ext cx="2525713"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064D6F-9887-D79A-376E-7EA7A18A28F3}"/>
              </a:ext>
            </a:extLst>
          </p:cNvPr>
          <p:cNvSpPr txBox="1"/>
          <p:nvPr/>
        </p:nvSpPr>
        <p:spPr>
          <a:xfrm>
            <a:off x="372835" y="166092"/>
            <a:ext cx="8384721" cy="6463308"/>
          </a:xfrm>
          <a:prstGeom prst="rect">
            <a:avLst/>
          </a:prstGeom>
          <a:noFill/>
        </p:spPr>
        <p:txBody>
          <a:bodyPr wrap="square" rtlCol="0">
            <a:spAutoFit/>
          </a:bodyPr>
          <a:lstStyle/>
          <a:p>
            <a:r>
              <a:rPr lang="en-US" b="1" dirty="0"/>
              <a:t>REVIEW</a:t>
            </a:r>
          </a:p>
          <a:p>
            <a:endParaRPr lang="en-US" dirty="0"/>
          </a:p>
          <a:p>
            <a:pPr marL="342900" indent="-342900">
              <a:spcAft>
                <a:spcPts val="600"/>
              </a:spcAft>
              <a:buFont typeface="Arial" panose="020B0604020202020204" pitchFamily="34" charset="0"/>
              <a:buChar char="•"/>
            </a:pPr>
            <a:r>
              <a:rPr lang="en-US" b="1" u="sng" dirty="0"/>
              <a:t>Assignments</a:t>
            </a:r>
            <a:r>
              <a:rPr lang="en-US" b="1" dirty="0"/>
              <a:t>: to make and “own” one’s </a:t>
            </a:r>
            <a:br>
              <a:rPr lang="en-US" b="1" dirty="0"/>
            </a:br>
            <a:r>
              <a:rPr lang="en-US" b="1" dirty="0"/>
              <a:t>observations</a:t>
            </a:r>
          </a:p>
          <a:p>
            <a:pPr marL="342900" indent="-342900">
              <a:spcAft>
                <a:spcPts val="600"/>
              </a:spcAft>
              <a:buFont typeface="Arial" panose="020B0604020202020204" pitchFamily="34" charset="0"/>
              <a:buChar char="•"/>
            </a:pPr>
            <a:r>
              <a:rPr lang="en-US" b="1" u="sng" dirty="0"/>
              <a:t>Journal reflection</a:t>
            </a:r>
            <a:r>
              <a:rPr lang="en-US" b="1" dirty="0"/>
              <a:t>: essential step of learning.</a:t>
            </a:r>
          </a:p>
          <a:p>
            <a:pPr marL="342900" indent="-342900">
              <a:spcAft>
                <a:spcPts val="600"/>
              </a:spcAft>
              <a:buFont typeface="Arial" panose="020B0604020202020204" pitchFamily="34" charset="0"/>
              <a:buChar char="•"/>
            </a:pPr>
            <a:r>
              <a:rPr lang="en-US" b="1" dirty="0"/>
              <a:t>Understanding </a:t>
            </a:r>
            <a:r>
              <a:rPr lang="en-US" b="1" dirty="0">
                <a:solidFill>
                  <a:schemeClr val="accent1"/>
                </a:solidFill>
              </a:rPr>
              <a:t>HOW</a:t>
            </a:r>
            <a:r>
              <a:rPr lang="en-US" b="1" dirty="0"/>
              <a:t> a text communicates is essential to understanding </a:t>
            </a:r>
            <a:r>
              <a:rPr lang="en-US" b="1" dirty="0">
                <a:solidFill>
                  <a:schemeClr val="accent1"/>
                </a:solidFill>
              </a:rPr>
              <a:t>WHAT</a:t>
            </a:r>
            <a:r>
              <a:rPr lang="en-US" b="1" dirty="0"/>
              <a:t> it communicates.</a:t>
            </a:r>
          </a:p>
          <a:p>
            <a:pPr marL="342900" indent="-342900">
              <a:spcAft>
                <a:spcPts val="600"/>
              </a:spcAft>
              <a:buFont typeface="Arial" panose="020B0604020202020204" pitchFamily="34" charset="0"/>
              <a:buChar char="•"/>
            </a:pPr>
            <a:r>
              <a:rPr lang="en-US" b="1" dirty="0"/>
              <a:t>“</a:t>
            </a:r>
            <a:r>
              <a:rPr lang="en-US" b="1" dirty="0">
                <a:solidFill>
                  <a:schemeClr val="accent1"/>
                </a:solidFill>
              </a:rPr>
              <a:t>Cultic</a:t>
            </a:r>
            <a:r>
              <a:rPr lang="en-US" b="1" dirty="0"/>
              <a:t>” a term for ways one expresses religion</a:t>
            </a:r>
          </a:p>
          <a:p>
            <a:pPr marL="342900" indent="-342900">
              <a:spcAft>
                <a:spcPts val="600"/>
              </a:spcAft>
              <a:buFont typeface="Arial" panose="020B0604020202020204" pitchFamily="34" charset="0"/>
              <a:buChar char="•"/>
            </a:pPr>
            <a:r>
              <a:rPr lang="en-US" b="1" u="sng" dirty="0"/>
              <a:t>Oral compositions</a:t>
            </a:r>
            <a:r>
              <a:rPr lang="en-US" b="1" dirty="0"/>
              <a:t>, (although written down) use different literary techniques from written compositions</a:t>
            </a:r>
          </a:p>
          <a:p>
            <a:pPr marL="342900" indent="-342900">
              <a:spcAft>
                <a:spcPts val="600"/>
              </a:spcAft>
              <a:buFont typeface="Arial" panose="020B0604020202020204" pitchFamily="34" charset="0"/>
              <a:buChar char="•"/>
            </a:pPr>
            <a:r>
              <a:rPr lang="en-US" b="1" u="sng" dirty="0"/>
              <a:t>Biblical interpretation (exegesis): </a:t>
            </a:r>
            <a:r>
              <a:rPr lang="en-US" b="1" dirty="0"/>
              <a:t>Methodologically, this course is about learning to apply sophisticated </a:t>
            </a:r>
            <a:r>
              <a:rPr kumimoji="0" lang="en-US" sz="2400" b="1" i="0" u="none" strike="noStrike" kern="1200" cap="none" spc="0" normalizeH="0" baseline="0" noProof="0" dirty="0">
                <a:ln>
                  <a:noFill/>
                </a:ln>
                <a:solidFill>
                  <a:schemeClr val="accent1"/>
                </a:solidFill>
                <a:effectLst/>
                <a:uLnTx/>
                <a:uFillTx/>
                <a:latin typeface="Times New Roman" pitchFamily="18" charset="0"/>
                <a:ea typeface="+mn-ea"/>
                <a:cs typeface="+mn-cs"/>
              </a:rPr>
              <a:t>communication skills </a:t>
            </a:r>
            <a:r>
              <a:rPr lang="en-US" b="1" dirty="0">
                <a:solidFill>
                  <a:schemeClr val="accent1"/>
                </a:solidFill>
              </a:rPr>
              <a:t>you already have</a:t>
            </a:r>
            <a:r>
              <a:rPr lang="en-US" b="1" dirty="0"/>
              <a:t>, which one has acquired perhaps un-consciously over time, </a:t>
            </a:r>
            <a:r>
              <a:rPr lang="en-US" b="1" dirty="0">
                <a:solidFill>
                  <a:schemeClr val="accent1"/>
                </a:solidFill>
              </a:rPr>
              <a:t>metacognitively</a:t>
            </a:r>
            <a:r>
              <a:rPr lang="en-US" b="1" dirty="0"/>
              <a:t>.</a:t>
            </a:r>
          </a:p>
          <a:p>
            <a:pPr marL="342900" indent="-342900">
              <a:spcAft>
                <a:spcPts val="600"/>
              </a:spcAft>
              <a:buFont typeface="Arial" panose="020B0604020202020204" pitchFamily="34" charset="0"/>
              <a:buChar char="•"/>
            </a:pPr>
            <a:r>
              <a:rPr lang="en-US" b="1" dirty="0"/>
              <a:t>“Meaning” is the </a:t>
            </a:r>
            <a:r>
              <a:rPr lang="en-US" b="1" dirty="0">
                <a:solidFill>
                  <a:schemeClr val="accent1"/>
                </a:solidFill>
              </a:rPr>
              <a:t>total impact </a:t>
            </a:r>
            <a:r>
              <a:rPr lang="en-US" b="1" dirty="0"/>
              <a:t>of text as generated by </a:t>
            </a:r>
            <a:r>
              <a:rPr lang="en-US" b="1" dirty="0">
                <a:solidFill>
                  <a:schemeClr val="accent1"/>
                </a:solidFill>
              </a:rPr>
              <a:t>form</a:t>
            </a:r>
            <a:r>
              <a:rPr lang="en-US" b="1" dirty="0"/>
              <a:t> and </a:t>
            </a:r>
            <a:r>
              <a:rPr lang="en-US" b="1" dirty="0">
                <a:solidFill>
                  <a:schemeClr val="accent1"/>
                </a:solidFill>
              </a:rPr>
              <a:t>content</a:t>
            </a:r>
            <a:r>
              <a:rPr lang="en-US" b="1" dirty="0"/>
              <a:t>.</a:t>
            </a:r>
            <a:endParaRPr lang="en-US" dirty="0"/>
          </a:p>
        </p:txBody>
      </p:sp>
      <p:pic>
        <p:nvPicPr>
          <p:cNvPr id="4" name="Picture 3">
            <a:extLst>
              <a:ext uri="{FF2B5EF4-FFF2-40B4-BE49-F238E27FC236}">
                <a16:creationId xmlns:a16="http://schemas.microsoft.com/office/drawing/2014/main" id="{7F93FC80-673B-FE70-6135-6E1CCD6E6F7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10400" y="304799"/>
            <a:ext cx="1714499" cy="1714499"/>
          </a:xfrm>
          <a:prstGeom prst="rect">
            <a:avLst/>
          </a:prstGeom>
        </p:spPr>
      </p:pic>
    </p:spTree>
    <p:extLst>
      <p:ext uri="{BB962C8B-B14F-4D97-AF65-F5344CB8AC3E}">
        <p14:creationId xmlns:p14="http://schemas.microsoft.com/office/powerpoint/2010/main" val="31475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304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i="0" u="sng" strike="noStrike" kern="1200" cap="none" spc="0" normalizeH="0" baseline="0" noProof="0" dirty="0">
                <a:ln>
                  <a:noFill/>
                </a:ln>
                <a:solidFill>
                  <a:srgbClr val="333333"/>
                </a:solidFill>
                <a:effectLst/>
                <a:uLnTx/>
                <a:uFillTx/>
                <a:latin typeface="Times New Roman" pitchFamily="18" charset="0"/>
                <a:ea typeface="+mn-ea"/>
                <a:cs typeface="+mn-cs"/>
              </a:rPr>
              <a:t>Review: How we convey meaning</a:t>
            </a:r>
          </a:p>
        </p:txBody>
      </p:sp>
      <p:sp>
        <p:nvSpPr>
          <p:cNvPr id="99331" name="Text Box 3"/>
          <p:cNvSpPr txBox="1">
            <a:spLocks noChangeArrowheads="1"/>
          </p:cNvSpPr>
          <p:nvPr/>
        </p:nvSpPr>
        <p:spPr bwMode="auto">
          <a:xfrm>
            <a:off x="0" y="1066800"/>
            <a:ext cx="9144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033463" indent="-119063">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What is the significance of </a:t>
            </a:r>
            <a:r>
              <a:rPr kumimoji="0" lang="en-US" altLang="en-US" sz="2400" b="1" i="0" u="sng" strike="noStrike" kern="1200" cap="none" spc="0" normalizeH="0" baseline="0" noProof="0" dirty="0">
                <a:ln>
                  <a:noFill/>
                </a:ln>
                <a:solidFill>
                  <a:srgbClr val="333333"/>
                </a:solidFill>
                <a:effectLst/>
                <a:uLnTx/>
                <a:uFillTx/>
                <a:latin typeface="Times New Roman" pitchFamily="18" charset="0"/>
                <a:ea typeface="+mn-ea"/>
                <a:cs typeface="+mn-cs"/>
              </a:rPr>
              <a:t>form</a:t>
            </a: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a:t>
            </a:r>
          </a:p>
          <a:p>
            <a:pPr marL="1033463" marR="0" lvl="2" indent="-119063" algn="l" defTabSz="914400" rtl="0" eaLnBrk="0" fontAlgn="base" latinLnBrk="0" hangingPunct="0">
              <a:lnSpc>
                <a:spcPct val="10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3333CC"/>
                </a:solidFill>
                <a:effectLst/>
                <a:uLnTx/>
                <a:uFillTx/>
                <a:latin typeface="Times New Roman" pitchFamily="18" charset="0"/>
                <a:ea typeface="+mn-ea"/>
                <a:cs typeface="+mn-cs"/>
              </a:rPr>
              <a:t>Different literary forms impact the reader differently.</a:t>
            </a:r>
          </a:p>
          <a:p>
            <a:pPr marL="1033463" marR="0" lvl="2" indent="-119063" algn="l" defTabSz="914400" rtl="0" eaLnBrk="0" fontAlgn="base" latinLnBrk="0" hangingPunct="0">
              <a:lnSpc>
                <a:spcPct val="10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3333CC"/>
                </a:solidFill>
                <a:effectLst/>
                <a:uLnTx/>
                <a:uFillTx/>
                <a:latin typeface="Times New Roman" pitchFamily="18" charset="0"/>
                <a:ea typeface="+mn-ea"/>
                <a:cs typeface="+mn-cs"/>
              </a:rPr>
              <a:t>Recognition of the form establishes our expectations and reading strategy/interpretive decisions.</a:t>
            </a:r>
          </a:p>
          <a:p>
            <a:pPr marL="1033463" marR="0" lvl="2" indent="-119063" algn="l" defTabSz="914400" rtl="0" eaLnBrk="0" fontAlgn="base" latinLnBrk="0" hangingPunct="0">
              <a:lnSpc>
                <a:spcPct val="10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3333CC"/>
                </a:solidFill>
                <a:effectLst/>
                <a:uLnTx/>
                <a:uFillTx/>
                <a:latin typeface="Times New Roman" pitchFamily="18" charset="0"/>
                <a:ea typeface="+mn-ea"/>
                <a:cs typeface="+mn-cs"/>
              </a:rPr>
              <a:t>We create our message in the form which will be most effective.</a:t>
            </a:r>
          </a:p>
        </p:txBody>
      </p:sp>
      <p:pic>
        <p:nvPicPr>
          <p:cNvPr id="29700" name="Picture 4" descr="j01527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810000"/>
            <a:ext cx="22717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914400" y="1600200"/>
            <a:ext cx="73914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dirty="0"/>
              <a:t>Addresser</a:t>
            </a:r>
          </a:p>
          <a:p>
            <a:pPr algn="ctr">
              <a:spcBef>
                <a:spcPct val="50000"/>
              </a:spcBef>
              <a:buClrTx/>
              <a:buFontTx/>
              <a:buNone/>
            </a:pPr>
            <a:r>
              <a:rPr kumimoji="0" lang="en-US" altLang="en-US" sz="2400" b="1" dirty="0"/>
              <a:t>|</a:t>
            </a:r>
          </a:p>
          <a:p>
            <a:pPr algn="ctr">
              <a:spcBef>
                <a:spcPct val="50000"/>
              </a:spcBef>
              <a:buClrTx/>
              <a:buFontTx/>
              <a:buNone/>
            </a:pPr>
            <a:r>
              <a:rPr kumimoji="0" lang="en-US" altLang="en-US" sz="2400" b="1" dirty="0"/>
              <a:t>Means------------------------|---------------------Referent</a:t>
            </a:r>
          </a:p>
          <a:p>
            <a:pPr algn="ctr">
              <a:spcBef>
                <a:spcPct val="50000"/>
              </a:spcBef>
              <a:buClrTx/>
              <a:buFontTx/>
              <a:buNone/>
            </a:pPr>
            <a:r>
              <a:rPr kumimoji="0" lang="en-US" altLang="en-US" sz="2400" b="1" dirty="0"/>
              <a:t>|</a:t>
            </a:r>
          </a:p>
          <a:p>
            <a:pPr algn="ctr">
              <a:spcBef>
                <a:spcPct val="50000"/>
              </a:spcBef>
              <a:buClrTx/>
              <a:buFontTx/>
              <a:buNone/>
            </a:pPr>
            <a:r>
              <a:rPr kumimoji="0" lang="en-US" altLang="en-US" sz="2400" b="1" dirty="0"/>
              <a:t>Addressee</a:t>
            </a:r>
          </a:p>
        </p:txBody>
      </p:sp>
      <p:sp>
        <p:nvSpPr>
          <p:cNvPr id="100355" name="Text Box 3"/>
          <p:cNvSpPr txBox="1">
            <a:spLocks noChangeArrowheads="1"/>
          </p:cNvSpPr>
          <p:nvPr/>
        </p:nvSpPr>
        <p:spPr bwMode="auto">
          <a:xfrm>
            <a:off x="3962400" y="1219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rgbClr val="CC0000"/>
                </a:solidFill>
              </a:rPr>
              <a:t>Emotive</a:t>
            </a:r>
            <a:endParaRPr kumimoji="0" lang="en-US" altLang="en-US" sz="2400">
              <a:solidFill>
                <a:srgbClr val="FF0000"/>
              </a:solidFill>
            </a:endParaRPr>
          </a:p>
        </p:txBody>
      </p:sp>
      <p:sp>
        <p:nvSpPr>
          <p:cNvPr id="100356" name="Text Box 4"/>
          <p:cNvSpPr txBox="1">
            <a:spLocks noChangeArrowheads="1"/>
          </p:cNvSpPr>
          <p:nvPr/>
        </p:nvSpPr>
        <p:spPr bwMode="auto">
          <a:xfrm>
            <a:off x="6553200" y="31242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rgbClr val="000099"/>
                </a:solidFill>
              </a:rPr>
              <a:t>Referential</a:t>
            </a:r>
            <a:endParaRPr kumimoji="0" lang="en-US" altLang="en-US" sz="2400">
              <a:solidFill>
                <a:srgbClr val="000099"/>
              </a:solidFill>
            </a:endParaRPr>
          </a:p>
        </p:txBody>
      </p:sp>
      <p:sp>
        <p:nvSpPr>
          <p:cNvPr id="100357" name="Text Box 5"/>
          <p:cNvSpPr txBox="1">
            <a:spLocks noChangeArrowheads="1"/>
          </p:cNvSpPr>
          <p:nvPr/>
        </p:nvSpPr>
        <p:spPr bwMode="auto">
          <a:xfrm>
            <a:off x="3124200" y="42672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rgbClr val="006600"/>
                </a:solidFill>
              </a:rPr>
              <a:t>Conative (persuasive)</a:t>
            </a:r>
            <a:endParaRPr kumimoji="0" lang="en-US" altLang="en-US" sz="2400" b="1"/>
          </a:p>
        </p:txBody>
      </p:sp>
      <p:sp>
        <p:nvSpPr>
          <p:cNvPr id="100358" name="Text Box 6"/>
          <p:cNvSpPr txBox="1">
            <a:spLocks noChangeArrowheads="1"/>
          </p:cNvSpPr>
          <p:nvPr/>
        </p:nvSpPr>
        <p:spPr bwMode="auto">
          <a:xfrm>
            <a:off x="990600" y="32004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solidFill>
                  <a:srgbClr val="800080"/>
                </a:solidFill>
              </a:rPr>
              <a:t>Poetic</a:t>
            </a:r>
            <a:endParaRPr kumimoji="0" lang="en-US" altLang="en-US" sz="2400" b="1"/>
          </a:p>
        </p:txBody>
      </p:sp>
      <p:sp>
        <p:nvSpPr>
          <p:cNvPr id="30727" name="Text Box 7"/>
          <p:cNvSpPr txBox="1">
            <a:spLocks noChangeArrowheads="1"/>
          </p:cNvSpPr>
          <p:nvPr/>
        </p:nvSpPr>
        <p:spPr bwMode="auto">
          <a:xfrm>
            <a:off x="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dirty="0"/>
              <a:t>Review: Poles of Communication</a:t>
            </a:r>
          </a:p>
        </p:txBody>
      </p:sp>
      <p:sp>
        <p:nvSpPr>
          <p:cNvPr id="8" name="TextBox 7"/>
          <p:cNvSpPr txBox="1"/>
          <p:nvPr/>
        </p:nvSpPr>
        <p:spPr>
          <a:xfrm>
            <a:off x="533400" y="5257800"/>
            <a:ext cx="7848600" cy="830263"/>
          </a:xfrm>
          <a:prstGeom prst="rect">
            <a:avLst/>
          </a:prstGeom>
          <a:noFill/>
        </p:spPr>
        <p:txBody>
          <a:bodyPr>
            <a:spAutoFit/>
          </a:bodyPr>
          <a:lstStyle/>
          <a:p>
            <a:pPr>
              <a:defRPr/>
            </a:pPr>
            <a:r>
              <a:rPr lang="en-US" b="1" dirty="0">
                <a:solidFill>
                  <a:srgbClr val="C00000"/>
                </a:solidFill>
              </a:rPr>
              <a:t>Point</a:t>
            </a:r>
            <a:r>
              <a:rPr lang="en-US" b="1" dirty="0">
                <a:solidFill>
                  <a:schemeClr val="accent1">
                    <a:lumMod val="75000"/>
                  </a:schemeClr>
                </a:solidFill>
              </a:rPr>
              <a:t>: Different forms of communication have different emphases and different functions.</a:t>
            </a:r>
          </a:p>
        </p:txBody>
      </p:sp>
      <p:sp>
        <p:nvSpPr>
          <p:cNvPr id="2" name="TextBox 1">
            <a:extLst>
              <a:ext uri="{FF2B5EF4-FFF2-40B4-BE49-F238E27FC236}">
                <a16:creationId xmlns:a16="http://schemas.microsoft.com/office/drawing/2014/main" id="{9496186B-F1EB-9024-02DD-F94F58471658}"/>
              </a:ext>
            </a:extLst>
          </p:cNvPr>
          <p:cNvSpPr txBox="1"/>
          <p:nvPr/>
        </p:nvSpPr>
        <p:spPr>
          <a:xfrm>
            <a:off x="6629400" y="533400"/>
            <a:ext cx="1963999" cy="461665"/>
          </a:xfrm>
          <a:prstGeom prst="rect">
            <a:avLst/>
          </a:prstGeom>
          <a:noFill/>
          <a:ln w="19050">
            <a:solidFill>
              <a:srgbClr val="C00000"/>
            </a:solidFill>
          </a:ln>
        </p:spPr>
        <p:txBody>
          <a:bodyPr wrap="none" rtlCol="0">
            <a:spAutoFit/>
          </a:bodyPr>
          <a:lstStyle/>
          <a:p>
            <a:r>
              <a:rPr lang="en-US" dirty="0"/>
              <a:t>HO  pp. 13-14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381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Functions and Evaluation (1 of 2)</a:t>
            </a:r>
          </a:p>
        </p:txBody>
      </p:sp>
      <p:sp>
        <p:nvSpPr>
          <p:cNvPr id="102403" name="Text Box 3"/>
          <p:cNvSpPr txBox="1">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1.	Water consists of 2 parts hydrogen and 1 part oxygen.</a:t>
            </a:r>
          </a:p>
        </p:txBody>
      </p:sp>
      <p:sp>
        <p:nvSpPr>
          <p:cNvPr id="102404" name="Text Box 4"/>
          <p:cNvSpPr txBox="1">
            <a:spLocks noChangeArrowheads="1"/>
          </p:cNvSpPr>
          <p:nvPr/>
        </p:nvSpPr>
        <p:spPr bwMode="auto">
          <a:xfrm>
            <a:off x="0" y="13716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dirty="0"/>
              <a:t>2.	Napoleon originated the custom of sewing buttons on the 	cuffs of dress jackets.</a:t>
            </a:r>
          </a:p>
        </p:txBody>
      </p:sp>
      <p:sp>
        <p:nvSpPr>
          <p:cNvPr id="102405" name="Text Box 5"/>
          <p:cNvSpPr txBox="1">
            <a:spLocks noChangeArrowheads="1"/>
          </p:cNvSpPr>
          <p:nvPr/>
        </p:nvSpPr>
        <p:spPr bwMode="auto">
          <a:xfrm>
            <a:off x="0" y="2209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3.	I am the best candidate!</a:t>
            </a:r>
          </a:p>
        </p:txBody>
      </p:sp>
      <p:sp>
        <p:nvSpPr>
          <p:cNvPr id="102406" name="Text Box 6"/>
          <p:cNvSpPr txBox="1">
            <a:spLocks noChangeArrowheads="1"/>
          </p:cNvSpPr>
          <p:nvPr/>
        </p:nvSpPr>
        <p:spPr bwMode="auto">
          <a:xfrm>
            <a:off x="0" y="2819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4. 	Use this deodorant and you will become romantic.</a:t>
            </a:r>
          </a:p>
        </p:txBody>
      </p:sp>
      <p:sp>
        <p:nvSpPr>
          <p:cNvPr id="102407" name="Text Box 7"/>
          <p:cNvSpPr txBox="1">
            <a:spLocks noChangeArrowheads="1"/>
          </p:cNvSpPr>
          <p:nvPr/>
        </p:nvSpPr>
        <p:spPr bwMode="auto">
          <a:xfrm>
            <a:off x="0" y="3352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5.	It is so hot outside, I’m </a:t>
            </a:r>
            <a:r>
              <a:rPr kumimoji="0" lang="en-US" altLang="en-US" sz="2400" b="1">
                <a:solidFill>
                  <a:schemeClr val="hlink"/>
                </a:solidFill>
              </a:rPr>
              <a:t>burning up</a:t>
            </a:r>
            <a:r>
              <a:rPr kumimoji="0" lang="en-US" altLang="en-US" sz="2400" b="1"/>
              <a:t>.</a:t>
            </a:r>
          </a:p>
        </p:txBody>
      </p:sp>
      <p:sp>
        <p:nvSpPr>
          <p:cNvPr id="102408" name="Text Box 8"/>
          <p:cNvSpPr txBox="1">
            <a:spLocks noChangeArrowheads="1"/>
          </p:cNvSpPr>
          <p:nvPr/>
        </p:nvSpPr>
        <p:spPr bwMode="auto">
          <a:xfrm>
            <a:off x="0" y="3810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6.	I love you.</a:t>
            </a:r>
          </a:p>
        </p:txBody>
      </p:sp>
      <p:sp>
        <p:nvSpPr>
          <p:cNvPr id="102409" name="Text Box 9"/>
          <p:cNvSpPr txBox="1">
            <a:spLocks noChangeArrowheads="1"/>
          </p:cNvSpPr>
          <p:nvPr/>
        </p:nvSpPr>
        <p:spPr bwMode="auto">
          <a:xfrm>
            <a:off x="0" y="42672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7.	Once upon a time a tortoise and a hare had a race….(assume 	the rest of the story)</a:t>
            </a:r>
          </a:p>
        </p:txBody>
      </p:sp>
      <p:graphicFrame>
        <p:nvGraphicFramePr>
          <p:cNvPr id="102410" name="Object 10"/>
          <p:cNvGraphicFramePr>
            <a:graphicFrameLocks noChangeAspect="1"/>
          </p:cNvGraphicFramePr>
          <p:nvPr/>
        </p:nvGraphicFramePr>
        <p:xfrm>
          <a:off x="6705600" y="5410200"/>
          <a:ext cx="1390650" cy="1104900"/>
        </p:xfrm>
        <a:graphic>
          <a:graphicData uri="http://schemas.openxmlformats.org/presentationml/2006/ole">
            <mc:AlternateContent xmlns:mc="http://schemas.openxmlformats.org/markup-compatibility/2006">
              <mc:Choice xmlns:v="urn:schemas-microsoft-com:vml" Requires="v">
                <p:oleObj name="Clip" r:id="rId6" imgW="4305300" imgH="3421063" progId="MS_ClipArt_Gallery.5">
                  <p:embed/>
                </p:oleObj>
              </mc:Choice>
              <mc:Fallback>
                <p:oleObj name="Clip" r:id="rId6" imgW="4305300" imgH="3421063" progId="MS_ClipArt_Gallery.5">
                  <p:embed/>
                  <p:pic>
                    <p:nvPicPr>
                      <p:cNvPr id="10241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5410200"/>
                        <a:ext cx="1390650" cy="110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11" name="Object 11"/>
          <p:cNvGraphicFramePr>
            <a:graphicFrameLocks noChangeAspect="1"/>
          </p:cNvGraphicFramePr>
          <p:nvPr/>
        </p:nvGraphicFramePr>
        <p:xfrm>
          <a:off x="609600" y="5562600"/>
          <a:ext cx="1817688" cy="968375"/>
        </p:xfrm>
        <a:graphic>
          <a:graphicData uri="http://schemas.openxmlformats.org/presentationml/2006/ole">
            <mc:AlternateContent xmlns:mc="http://schemas.openxmlformats.org/markup-compatibility/2006">
              <mc:Choice xmlns:v="urn:schemas-microsoft-com:vml" Requires="v">
                <p:oleObj name="Clip" r:id="rId8" imgW="4090988" imgH="2178050" progId="MS_ClipArt_Gallery.5">
                  <p:embed/>
                </p:oleObj>
              </mc:Choice>
              <mc:Fallback>
                <p:oleObj name="Clip" r:id="rId8" imgW="4090988" imgH="2178050" progId="MS_ClipArt_Gallery.5">
                  <p:embed/>
                  <p:pic>
                    <p:nvPicPr>
                      <p:cNvPr id="102411"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5562600"/>
                        <a:ext cx="1817688"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12" name="Object 12"/>
          <p:cNvGraphicFramePr>
            <a:graphicFrameLocks noChangeAspect="1"/>
          </p:cNvGraphicFramePr>
          <p:nvPr/>
        </p:nvGraphicFramePr>
        <p:xfrm>
          <a:off x="2590800" y="3733800"/>
          <a:ext cx="631825" cy="622300"/>
        </p:xfrm>
        <a:graphic>
          <a:graphicData uri="http://schemas.openxmlformats.org/presentationml/2006/ole">
            <mc:AlternateContent xmlns:mc="http://schemas.openxmlformats.org/markup-compatibility/2006">
              <mc:Choice xmlns:v="urn:schemas-microsoft-com:vml" Requires="v">
                <p:oleObj name="Clip" r:id="rId10" imgW="2942539" imgH="2896819" progId="MS_ClipArt_Gallery.5">
                  <p:embed/>
                </p:oleObj>
              </mc:Choice>
              <mc:Fallback>
                <p:oleObj name="Clip" r:id="rId10" imgW="2942539" imgH="2896819" progId="MS_ClipArt_Gallery.5">
                  <p:embed/>
                  <p:pic>
                    <p:nvPicPr>
                      <p:cNvPr id="102412"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90800" y="3733800"/>
                        <a:ext cx="631825"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57" name="Text Box 13"/>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dirty="0">
                <a:solidFill>
                  <a:srgbClr val="C00000"/>
                </a:solidFill>
              </a:rPr>
              <a:t>Point:</a:t>
            </a:r>
            <a:r>
              <a:rPr kumimoji="0" lang="en-US" altLang="en-US" sz="2400" dirty="0">
                <a:solidFill>
                  <a:srgbClr val="7030A0"/>
                </a:solidFill>
              </a:rPr>
              <a:t> </a:t>
            </a:r>
            <a:r>
              <a:rPr kumimoji="0" lang="en-US" altLang="en-US" sz="2400" b="1" dirty="0">
                <a:solidFill>
                  <a:schemeClr val="accent1"/>
                </a:solidFill>
              </a:rPr>
              <a:t>Different functions call for different evaluations</a:t>
            </a:r>
            <a:r>
              <a:rPr kumimoji="0" lang="en-US" altLang="en-US" sz="2400" dirty="0">
                <a:solidFill>
                  <a:srgbClr val="7030A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05"/>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CLAP.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0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40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408"/>
                                        </p:tgtEl>
                                        <p:attrNameLst>
                                          <p:attrName>style.visibility</p:attrName>
                                        </p:attrNameLst>
                                      </p:cBhvr>
                                      <p:to>
                                        <p:strVal val="visible"/>
                                      </p:to>
                                    </p:set>
                                  </p:childTnLst>
                                </p:cTn>
                              </p:par>
                            </p:childTnLst>
                          </p:cTn>
                        </p:par>
                        <p:par>
                          <p:cTn id="27" fill="hold" nodeType="afterGroup">
                            <p:stCondLst>
                              <p:cond delay="500"/>
                            </p:stCondLst>
                            <p:childTnLst>
                              <p:par>
                                <p:cTn id="28" presetID="2" presetClass="entr" presetSubtype="8" fill="hold" nodeType="afterEffect">
                                  <p:stCondLst>
                                    <p:cond delay="0"/>
                                  </p:stCondLst>
                                  <p:childTnLst>
                                    <p:set>
                                      <p:cBhvr>
                                        <p:cTn id="29" dur="1" fill="hold">
                                          <p:stCondLst>
                                            <p:cond delay="0"/>
                                          </p:stCondLst>
                                        </p:cTn>
                                        <p:tgtEl>
                                          <p:spTgt spid="102412"/>
                                        </p:tgtEl>
                                        <p:attrNameLst>
                                          <p:attrName>style.visibility</p:attrName>
                                        </p:attrNameLst>
                                      </p:cBhvr>
                                      <p:to>
                                        <p:strVal val="visible"/>
                                      </p:to>
                                    </p:set>
                                    <p:anim calcmode="lin" valueType="num">
                                      <p:cBhvr additive="base">
                                        <p:cTn id="30" dur="500" fill="hold"/>
                                        <p:tgtEl>
                                          <p:spTgt spid="102412"/>
                                        </p:tgtEl>
                                        <p:attrNameLst>
                                          <p:attrName>ppt_x</p:attrName>
                                        </p:attrNameLst>
                                      </p:cBhvr>
                                      <p:tavLst>
                                        <p:tav tm="0">
                                          <p:val>
                                            <p:strVal val="0-#ppt_w/2"/>
                                          </p:val>
                                        </p:tav>
                                        <p:tav tm="100000">
                                          <p:val>
                                            <p:strVal val="#ppt_x"/>
                                          </p:val>
                                        </p:tav>
                                      </p:tavLst>
                                    </p:anim>
                                    <p:anim calcmode="lin" valueType="num">
                                      <p:cBhvr additive="base">
                                        <p:cTn id="31" dur="500" fill="hold"/>
                                        <p:tgtEl>
                                          <p:spTgt spid="102412"/>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102409"/>
                                        </p:tgtEl>
                                        <p:attrNameLst>
                                          <p:attrName>style.visibility</p:attrName>
                                        </p:attrNameLst>
                                      </p:cBhvr>
                                      <p:to>
                                        <p:strVal val="visible"/>
                                      </p:to>
                                    </p:set>
                                  </p:childTnLst>
                                </p:cTn>
                              </p:par>
                            </p:childTnLst>
                          </p:cTn>
                        </p:par>
                        <p:par>
                          <p:cTn id="36" fill="hold" nodeType="afterGroup">
                            <p:stCondLst>
                              <p:cond delay="500"/>
                            </p:stCondLst>
                            <p:childTnLst>
                              <p:par>
                                <p:cTn id="37" presetID="7" presetClass="entr" presetSubtype="8" fill="hold" nodeType="afterEffect">
                                  <p:stCondLst>
                                    <p:cond delay="1000"/>
                                  </p:stCondLst>
                                  <p:childTnLst>
                                    <p:set>
                                      <p:cBhvr>
                                        <p:cTn id="38" dur="1" fill="hold">
                                          <p:stCondLst>
                                            <p:cond delay="0"/>
                                          </p:stCondLst>
                                        </p:cTn>
                                        <p:tgtEl>
                                          <p:spTgt spid="102411"/>
                                        </p:tgtEl>
                                        <p:attrNameLst>
                                          <p:attrName>style.visibility</p:attrName>
                                        </p:attrNameLst>
                                      </p:cBhvr>
                                      <p:to>
                                        <p:strVal val="visible"/>
                                      </p:to>
                                    </p:set>
                                    <p:anim calcmode="lin" valueType="num">
                                      <p:cBhvr additive="base">
                                        <p:cTn id="39" dur="5000" fill="hold"/>
                                        <p:tgtEl>
                                          <p:spTgt spid="102411"/>
                                        </p:tgtEl>
                                        <p:attrNameLst>
                                          <p:attrName>ppt_x</p:attrName>
                                        </p:attrNameLst>
                                      </p:cBhvr>
                                      <p:tavLst>
                                        <p:tav tm="0">
                                          <p:val>
                                            <p:strVal val="0-#ppt_w/2"/>
                                          </p:val>
                                        </p:tav>
                                        <p:tav tm="100000">
                                          <p:val>
                                            <p:strVal val="#ppt_x"/>
                                          </p:val>
                                        </p:tav>
                                      </p:tavLst>
                                    </p:anim>
                                    <p:anim calcmode="lin" valueType="num">
                                      <p:cBhvr additive="base">
                                        <p:cTn id="40" dur="5000" fill="hold"/>
                                        <p:tgtEl>
                                          <p:spTgt spid="1024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DRUMROLL.WAV"/>
                                        </p:tgtEl>
                                      </p:cMediaNode>
                                    </p:audio>
                                  </p:subTnLst>
                                </p:cTn>
                              </p:par>
                            </p:childTnLst>
                          </p:cTn>
                        </p:par>
                        <p:par>
                          <p:cTn id="41" fill="hold" nodeType="afterGroup">
                            <p:stCondLst>
                              <p:cond delay="6500"/>
                            </p:stCondLst>
                            <p:childTnLst>
                              <p:par>
                                <p:cTn id="42" presetID="2" presetClass="entr" presetSubtype="8" fill="hold" nodeType="afterEffect">
                                  <p:stCondLst>
                                    <p:cond delay="0"/>
                                  </p:stCondLst>
                                  <p:childTnLst>
                                    <p:set>
                                      <p:cBhvr>
                                        <p:cTn id="43" dur="1" fill="hold">
                                          <p:stCondLst>
                                            <p:cond delay="0"/>
                                          </p:stCondLst>
                                        </p:cTn>
                                        <p:tgtEl>
                                          <p:spTgt spid="102410"/>
                                        </p:tgtEl>
                                        <p:attrNameLst>
                                          <p:attrName>style.visibility</p:attrName>
                                        </p:attrNameLst>
                                      </p:cBhvr>
                                      <p:to>
                                        <p:strVal val="visible"/>
                                      </p:to>
                                    </p:set>
                                    <p:anim calcmode="lin" valueType="num">
                                      <p:cBhvr additive="base">
                                        <p:cTn id="44" dur="500" fill="hold"/>
                                        <p:tgtEl>
                                          <p:spTgt spid="102410"/>
                                        </p:tgtEl>
                                        <p:attrNameLst>
                                          <p:attrName>ppt_x</p:attrName>
                                        </p:attrNameLst>
                                      </p:cBhvr>
                                      <p:tavLst>
                                        <p:tav tm="0">
                                          <p:val>
                                            <p:strVal val="0-#ppt_w/2"/>
                                          </p:val>
                                        </p:tav>
                                        <p:tav tm="100000">
                                          <p:val>
                                            <p:strVal val="#ppt_x"/>
                                          </p:val>
                                        </p:tav>
                                      </p:tavLst>
                                    </p:anim>
                                    <p:anim calcmode="lin" valueType="num">
                                      <p:cBhvr additive="base">
                                        <p:cTn id="45" dur="500" fill="hold"/>
                                        <p:tgtEl>
                                          <p:spTgt spid="1024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5" name="DRIVEB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autoUpdateAnimBg="0"/>
      <p:bldP spid="102404" grpId="0" autoUpdateAnimBg="0"/>
      <p:bldP spid="102405" grpId="0" autoUpdateAnimBg="0"/>
      <p:bldP spid="102406" grpId="0" autoUpdateAnimBg="0"/>
      <p:bldP spid="102407" grpId="0" autoUpdateAnimBg="0"/>
      <p:bldP spid="102408" grpId="0" autoUpdateAnimBg="0"/>
      <p:bldP spid="10240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304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Functions and Evaluation (2 of 2)</a:t>
            </a:r>
          </a:p>
        </p:txBody>
      </p:sp>
      <p:sp>
        <p:nvSpPr>
          <p:cNvPr id="103427" name="WordArt 3"/>
          <p:cNvSpPr>
            <a:spLocks noChangeArrowheads="1" noChangeShapeType="1" noTextEdit="1"/>
          </p:cNvSpPr>
          <p:nvPr/>
        </p:nvSpPr>
        <p:spPr bwMode="auto">
          <a:xfrm rot="-1462914">
            <a:off x="1219200" y="1828800"/>
            <a:ext cx="1519238" cy="609600"/>
          </a:xfrm>
          <a:prstGeom prst="rect">
            <a:avLst/>
          </a:prstGeom>
        </p:spPr>
        <p:txBody>
          <a:bodyPr wrap="none" fromWordArt="1">
            <a:prstTxWarp prst="textSlantUp">
              <a:avLst>
                <a:gd name="adj" fmla="val 38801"/>
              </a:avLst>
            </a:prstTxWarp>
          </a:bodyPr>
          <a:lstStyle/>
          <a:p>
            <a:pPr algn="ctr"/>
            <a:r>
              <a:rPr lang="en-US" b="1" kern="10">
                <a:ln w="9525">
                  <a:solidFill>
                    <a:srgbClr val="000000"/>
                  </a:solidFill>
                  <a:round/>
                  <a:headEnd/>
                  <a:tailEnd/>
                </a:ln>
                <a:solidFill>
                  <a:srgbClr val="D31515"/>
                </a:solidFill>
                <a:latin typeface="Times New Roman"/>
                <a:cs typeface="Times New Roman"/>
              </a:rPr>
              <a:t>red</a:t>
            </a:r>
          </a:p>
        </p:txBody>
      </p:sp>
      <p:sp>
        <p:nvSpPr>
          <p:cNvPr id="103428" name="WordArt 4"/>
          <p:cNvSpPr>
            <a:spLocks noChangeArrowheads="1" noChangeShapeType="1" noTextEdit="1"/>
          </p:cNvSpPr>
          <p:nvPr/>
        </p:nvSpPr>
        <p:spPr bwMode="auto">
          <a:xfrm rot="2932161">
            <a:off x="5080000" y="2159000"/>
            <a:ext cx="974725" cy="771525"/>
          </a:xfrm>
          <a:prstGeom prst="rect">
            <a:avLst/>
          </a:prstGeom>
        </p:spPr>
        <p:txBody>
          <a:bodyPr wrap="none" fromWordArt="1">
            <a:prstTxWarp prst="textSlantUp">
              <a:avLst>
                <a:gd name="adj" fmla="val 55556"/>
              </a:avLst>
            </a:prstTxWarp>
          </a:bodyPr>
          <a:lstStyle/>
          <a:p>
            <a:pPr algn="ctr"/>
            <a:r>
              <a:rPr lang="en-US" b="1" kern="10">
                <a:ln w="9525">
                  <a:solidFill>
                    <a:srgbClr val="000000"/>
                  </a:solidFill>
                  <a:round/>
                  <a:headEnd/>
                  <a:tailEnd/>
                </a:ln>
                <a:solidFill>
                  <a:srgbClr val="008000"/>
                </a:solidFill>
                <a:latin typeface="Times New Roman"/>
                <a:cs typeface="Times New Roman"/>
              </a:rPr>
              <a:t>green</a:t>
            </a:r>
          </a:p>
        </p:txBody>
      </p:sp>
      <p:sp>
        <p:nvSpPr>
          <p:cNvPr id="103429" name="WordArt 5"/>
          <p:cNvSpPr>
            <a:spLocks noChangeArrowheads="1" noChangeShapeType="1" noTextEdit="1"/>
          </p:cNvSpPr>
          <p:nvPr/>
        </p:nvSpPr>
        <p:spPr bwMode="auto">
          <a:xfrm rot="2325327">
            <a:off x="3429000" y="2819400"/>
            <a:ext cx="895350" cy="771525"/>
          </a:xfrm>
          <a:prstGeom prst="rect">
            <a:avLst/>
          </a:prstGeom>
        </p:spPr>
        <p:txBody>
          <a:bodyPr wrap="none" fromWordArt="1">
            <a:prstTxWarp prst="textSlantUp">
              <a:avLst>
                <a:gd name="adj" fmla="val 63579"/>
              </a:avLst>
            </a:prstTxWarp>
          </a:bodyPr>
          <a:lstStyle/>
          <a:p>
            <a:pPr algn="ctr"/>
            <a:r>
              <a:rPr lang="en-US" b="1" kern="10">
                <a:ln w="9525">
                  <a:solidFill>
                    <a:srgbClr val="000000"/>
                  </a:solidFill>
                  <a:round/>
                  <a:headEnd/>
                  <a:tailEnd/>
                </a:ln>
                <a:solidFill>
                  <a:srgbClr val="FF6600"/>
                </a:solidFill>
                <a:latin typeface="Times New Roman"/>
                <a:cs typeface="Times New Roman"/>
              </a:rPr>
              <a:t>orange</a:t>
            </a:r>
          </a:p>
        </p:txBody>
      </p:sp>
      <p:sp>
        <p:nvSpPr>
          <p:cNvPr id="103430" name="WordArt 6"/>
          <p:cNvSpPr>
            <a:spLocks noChangeArrowheads="1" noChangeShapeType="1" noTextEdit="1"/>
          </p:cNvSpPr>
          <p:nvPr/>
        </p:nvSpPr>
        <p:spPr bwMode="auto">
          <a:xfrm>
            <a:off x="5943600" y="3505200"/>
            <a:ext cx="742950" cy="457200"/>
          </a:xfrm>
          <a:prstGeom prst="rect">
            <a:avLst/>
          </a:prstGeom>
        </p:spPr>
        <p:txBody>
          <a:bodyPr wrap="none" fromWordArt="1">
            <a:prstTxWarp prst="textSlantUp">
              <a:avLst>
                <a:gd name="adj" fmla="val 13787"/>
              </a:avLst>
            </a:prstTxWarp>
          </a:bodyPr>
          <a:lstStyle/>
          <a:p>
            <a:pPr algn="ctr"/>
            <a:r>
              <a:rPr lang="en-US" b="1" kern="10">
                <a:ln w="9525">
                  <a:solidFill>
                    <a:srgbClr val="000000"/>
                  </a:solidFill>
                  <a:round/>
                  <a:headEnd/>
                  <a:tailEnd/>
                </a:ln>
                <a:solidFill>
                  <a:srgbClr val="FF0000"/>
                </a:solidFill>
                <a:latin typeface="Times New Roman"/>
                <a:cs typeface="Times New Roman"/>
              </a:rPr>
              <a:t>twirls</a:t>
            </a:r>
          </a:p>
        </p:txBody>
      </p:sp>
      <p:sp>
        <p:nvSpPr>
          <p:cNvPr id="103431" name="WordArt 7"/>
          <p:cNvSpPr>
            <a:spLocks noChangeArrowheads="1" noChangeShapeType="1" noTextEdit="1"/>
          </p:cNvSpPr>
          <p:nvPr/>
        </p:nvSpPr>
        <p:spPr bwMode="auto">
          <a:xfrm rot="-1278805">
            <a:off x="2209800" y="3733800"/>
            <a:ext cx="781050" cy="771525"/>
          </a:xfrm>
          <a:prstGeom prst="rect">
            <a:avLst/>
          </a:prstGeom>
        </p:spPr>
        <p:txBody>
          <a:bodyPr wrap="none" fromWordArt="1">
            <a:prstTxWarp prst="textSlantUp">
              <a:avLst>
                <a:gd name="adj" fmla="val 55556"/>
              </a:avLst>
            </a:prstTxWarp>
          </a:bodyPr>
          <a:lstStyle/>
          <a:p>
            <a:pPr algn="ctr"/>
            <a:r>
              <a:rPr lang="en-US" b="1" kern="10">
                <a:ln w="9525">
                  <a:solidFill>
                    <a:srgbClr val="000000"/>
                  </a:solidFill>
                  <a:round/>
                  <a:headEnd/>
                  <a:tailEnd/>
                </a:ln>
                <a:solidFill>
                  <a:srgbClr val="00FF00"/>
                </a:solidFill>
                <a:latin typeface="Times New Roman"/>
                <a:cs typeface="Times New Roman"/>
              </a:rPr>
              <a:t>gentle</a:t>
            </a:r>
          </a:p>
        </p:txBody>
      </p:sp>
      <p:sp>
        <p:nvSpPr>
          <p:cNvPr id="103432" name="WordArt 8"/>
          <p:cNvSpPr>
            <a:spLocks noChangeArrowheads="1" noChangeShapeType="1" noTextEdit="1"/>
          </p:cNvSpPr>
          <p:nvPr/>
        </p:nvSpPr>
        <p:spPr bwMode="auto">
          <a:xfrm rot="1194647">
            <a:off x="4267200" y="4724400"/>
            <a:ext cx="1066800" cy="457200"/>
          </a:xfrm>
          <a:prstGeom prst="rect">
            <a:avLst/>
          </a:prstGeom>
        </p:spPr>
        <p:txBody>
          <a:bodyPr wrap="none" fromWordArt="1">
            <a:prstTxWarp prst="textCascadeDown">
              <a:avLst>
                <a:gd name="adj" fmla="val 73380"/>
              </a:avLst>
            </a:prstTxWarp>
          </a:bodyPr>
          <a:lstStyle/>
          <a:p>
            <a:pPr algn="ctr"/>
            <a:r>
              <a:rPr lang="en-US" b="1" kern="10">
                <a:ln w="9525">
                  <a:solidFill>
                    <a:srgbClr val="000000"/>
                  </a:solidFill>
                  <a:round/>
                  <a:headEnd/>
                  <a:tailEnd/>
                </a:ln>
                <a:solidFill>
                  <a:srgbClr val="FF9900"/>
                </a:solidFill>
                <a:latin typeface="Times New Roman"/>
                <a:cs typeface="Times New Roman"/>
              </a:rPr>
              <a:t>leaf</a:t>
            </a:r>
          </a:p>
        </p:txBody>
      </p:sp>
      <p:sp>
        <p:nvSpPr>
          <p:cNvPr id="103433" name="WordArt 9"/>
          <p:cNvSpPr>
            <a:spLocks noChangeArrowheads="1" noChangeShapeType="1" noTextEdit="1"/>
          </p:cNvSpPr>
          <p:nvPr/>
        </p:nvSpPr>
        <p:spPr bwMode="auto">
          <a:xfrm>
            <a:off x="3962400" y="5486400"/>
            <a:ext cx="914400" cy="457200"/>
          </a:xfrm>
          <a:prstGeom prst="rect">
            <a:avLst/>
          </a:prstGeom>
        </p:spPr>
        <p:txBody>
          <a:bodyPr wrap="none" fromWordArt="1">
            <a:prstTxWarp prst="textDeflate">
              <a:avLst>
                <a:gd name="adj" fmla="val 2083"/>
              </a:avLst>
            </a:prstTxWarp>
          </a:bodyPr>
          <a:lstStyle/>
          <a:p>
            <a:pPr algn="ctr"/>
            <a:r>
              <a:rPr lang="en-US" b="1" kern="10">
                <a:ln w="9525">
                  <a:solidFill>
                    <a:srgbClr val="000000"/>
                  </a:solidFill>
                  <a:round/>
                  <a:headEnd/>
                  <a:tailEnd/>
                </a:ln>
                <a:solidFill>
                  <a:srgbClr val="993300"/>
                </a:solidFill>
                <a:latin typeface="Times New Roman"/>
                <a:cs typeface="Times New Roman"/>
              </a:rPr>
              <a:t>home</a:t>
            </a:r>
          </a:p>
        </p:txBody>
      </p:sp>
      <p:sp>
        <p:nvSpPr>
          <p:cNvPr id="103434" name="Text Box 10"/>
          <p:cNvSpPr txBox="1">
            <a:spLocks noChangeArrowheads="1"/>
          </p:cNvSpPr>
          <p:nvPr/>
        </p:nvSpPr>
        <p:spPr bwMode="auto">
          <a:xfrm>
            <a:off x="0" y="1371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i="1"/>
              <a:t>“Fall Scene”</a:t>
            </a:r>
          </a:p>
        </p:txBody>
      </p:sp>
      <p:sp>
        <p:nvSpPr>
          <p:cNvPr id="32779" name="Text Box 11"/>
          <p:cNvSpPr txBox="1">
            <a:spLocks noChangeArrowheads="1"/>
          </p:cNvSpPr>
          <p:nvPr/>
        </p:nvSpPr>
        <p:spPr bwMode="auto">
          <a:xfrm>
            <a:off x="517525" y="727075"/>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8.</a:t>
            </a:r>
            <a:endParaRPr kumimoji="0"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3427"/>
                                        </p:tgtEl>
                                        <p:attrNameLst>
                                          <p:attrName>style.visibility</p:attrName>
                                        </p:attrNameLst>
                                      </p:cBhvr>
                                      <p:to>
                                        <p:strVal val="visible"/>
                                      </p:to>
                                    </p:set>
                                    <p:anim calcmode="lin" valueType="num">
                                      <p:cBhvr>
                                        <p:cTn id="7" dur="1000" fill="hold"/>
                                        <p:tgtEl>
                                          <p:spTgt spid="103427"/>
                                        </p:tgtEl>
                                        <p:attrNameLst>
                                          <p:attrName>ppt_w</p:attrName>
                                        </p:attrNameLst>
                                      </p:cBhvr>
                                      <p:tavLst>
                                        <p:tav tm="0">
                                          <p:val>
                                            <p:fltVal val="0"/>
                                          </p:val>
                                        </p:tav>
                                        <p:tav tm="100000">
                                          <p:val>
                                            <p:strVal val="#ppt_w"/>
                                          </p:val>
                                        </p:tav>
                                      </p:tavLst>
                                    </p:anim>
                                    <p:anim calcmode="lin" valueType="num">
                                      <p:cBhvr>
                                        <p:cTn id="8" dur="1000" fill="hold"/>
                                        <p:tgtEl>
                                          <p:spTgt spid="103427"/>
                                        </p:tgtEl>
                                        <p:attrNameLst>
                                          <p:attrName>ppt_h</p:attrName>
                                        </p:attrNameLst>
                                      </p:cBhvr>
                                      <p:tavLst>
                                        <p:tav tm="0">
                                          <p:val>
                                            <p:fltVal val="0"/>
                                          </p:val>
                                        </p:tav>
                                        <p:tav tm="100000">
                                          <p:val>
                                            <p:strVal val="#ppt_h"/>
                                          </p:val>
                                        </p:tav>
                                      </p:tavLst>
                                    </p:anim>
                                    <p:anim calcmode="lin" valueType="num">
                                      <p:cBhvr>
                                        <p:cTn id="9" dur="1000" fill="hold"/>
                                        <p:tgtEl>
                                          <p:spTgt spid="10342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3427"/>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7" presetClass="entr" presetSubtype="8" fill="hold" grpId="0" nodeType="afterEffect">
                                  <p:stCondLst>
                                    <p:cond delay="200"/>
                                  </p:stCondLst>
                                  <p:childTnLst>
                                    <p:set>
                                      <p:cBhvr>
                                        <p:cTn id="13" dur="1" fill="hold">
                                          <p:stCondLst>
                                            <p:cond delay="0"/>
                                          </p:stCondLst>
                                        </p:cTn>
                                        <p:tgtEl>
                                          <p:spTgt spid="103428"/>
                                        </p:tgtEl>
                                        <p:attrNameLst>
                                          <p:attrName>style.visibility</p:attrName>
                                        </p:attrNameLst>
                                      </p:cBhvr>
                                      <p:to>
                                        <p:strVal val="visible"/>
                                      </p:to>
                                    </p:set>
                                    <p:anim calcmode="lin" valueType="num">
                                      <p:cBhvr>
                                        <p:cTn id="14" dur="500" fill="hold"/>
                                        <p:tgtEl>
                                          <p:spTgt spid="103428"/>
                                        </p:tgtEl>
                                        <p:attrNameLst>
                                          <p:attrName>ppt_x</p:attrName>
                                        </p:attrNameLst>
                                      </p:cBhvr>
                                      <p:tavLst>
                                        <p:tav tm="0">
                                          <p:val>
                                            <p:strVal val="#ppt_x-#ppt_w/2"/>
                                          </p:val>
                                        </p:tav>
                                        <p:tav tm="100000">
                                          <p:val>
                                            <p:strVal val="#ppt_x"/>
                                          </p:val>
                                        </p:tav>
                                      </p:tavLst>
                                    </p:anim>
                                    <p:anim calcmode="lin" valueType="num">
                                      <p:cBhvr>
                                        <p:cTn id="15" dur="500" fill="hold"/>
                                        <p:tgtEl>
                                          <p:spTgt spid="103428"/>
                                        </p:tgtEl>
                                        <p:attrNameLst>
                                          <p:attrName>ppt_y</p:attrName>
                                        </p:attrNameLst>
                                      </p:cBhvr>
                                      <p:tavLst>
                                        <p:tav tm="0">
                                          <p:val>
                                            <p:strVal val="#ppt_y"/>
                                          </p:val>
                                        </p:tav>
                                        <p:tav tm="100000">
                                          <p:val>
                                            <p:strVal val="#ppt_y"/>
                                          </p:val>
                                        </p:tav>
                                      </p:tavLst>
                                    </p:anim>
                                    <p:anim calcmode="lin" valueType="num">
                                      <p:cBhvr>
                                        <p:cTn id="16" dur="500" fill="hold"/>
                                        <p:tgtEl>
                                          <p:spTgt spid="103428"/>
                                        </p:tgtEl>
                                        <p:attrNameLst>
                                          <p:attrName>ppt_w</p:attrName>
                                        </p:attrNameLst>
                                      </p:cBhvr>
                                      <p:tavLst>
                                        <p:tav tm="0">
                                          <p:val>
                                            <p:fltVal val="0"/>
                                          </p:val>
                                        </p:tav>
                                        <p:tav tm="100000">
                                          <p:val>
                                            <p:strVal val="#ppt_w"/>
                                          </p:val>
                                        </p:tav>
                                      </p:tavLst>
                                    </p:anim>
                                    <p:anim calcmode="lin" valueType="num">
                                      <p:cBhvr>
                                        <p:cTn id="17" dur="500" fill="hold"/>
                                        <p:tgtEl>
                                          <p:spTgt spid="103428"/>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700"/>
                            </p:stCondLst>
                            <p:childTnLst>
                              <p:par>
                                <p:cTn id="19" presetID="12" presetClass="entr" presetSubtype="2" fill="hold" grpId="0" nodeType="afterEffect">
                                  <p:stCondLst>
                                    <p:cond delay="200"/>
                                  </p:stCondLst>
                                  <p:childTnLst>
                                    <p:set>
                                      <p:cBhvr>
                                        <p:cTn id="20" dur="1" fill="hold">
                                          <p:stCondLst>
                                            <p:cond delay="0"/>
                                          </p:stCondLst>
                                        </p:cTn>
                                        <p:tgtEl>
                                          <p:spTgt spid="103429"/>
                                        </p:tgtEl>
                                        <p:attrNameLst>
                                          <p:attrName>style.visibility</p:attrName>
                                        </p:attrNameLst>
                                      </p:cBhvr>
                                      <p:to>
                                        <p:strVal val="visible"/>
                                      </p:to>
                                    </p:set>
                                    <p:animEffect transition="in" filter="slide(fromRight)">
                                      <p:cBhvr>
                                        <p:cTn id="21" dur="500"/>
                                        <p:tgtEl>
                                          <p:spTgt spid="103429"/>
                                        </p:tgtEl>
                                      </p:cBhvr>
                                    </p:animEffect>
                                  </p:childTnLst>
                                </p:cTn>
                              </p:par>
                            </p:childTnLst>
                          </p:cTn>
                        </p:par>
                        <p:par>
                          <p:cTn id="22" fill="hold" nodeType="afterGroup">
                            <p:stCondLst>
                              <p:cond delay="2400"/>
                            </p:stCondLst>
                            <p:childTnLst>
                              <p:par>
                                <p:cTn id="23" presetID="19" presetClass="entr" presetSubtype="10" fill="hold" grpId="0" nodeType="afterEffect">
                                  <p:stCondLst>
                                    <p:cond delay="0"/>
                                  </p:stCondLst>
                                  <p:childTnLst>
                                    <p:set>
                                      <p:cBhvr>
                                        <p:cTn id="24" dur="1" fill="hold">
                                          <p:stCondLst>
                                            <p:cond delay="0"/>
                                          </p:stCondLst>
                                        </p:cTn>
                                        <p:tgtEl>
                                          <p:spTgt spid="103430"/>
                                        </p:tgtEl>
                                        <p:attrNameLst>
                                          <p:attrName>style.visibility</p:attrName>
                                        </p:attrNameLst>
                                      </p:cBhvr>
                                      <p:to>
                                        <p:strVal val="visible"/>
                                      </p:to>
                                    </p:set>
                                    <p:anim calcmode="lin" valueType="num">
                                      <p:cBhvr>
                                        <p:cTn id="25" dur="5000" fill="hold"/>
                                        <p:tgtEl>
                                          <p:spTgt spid="103430"/>
                                        </p:tgtEl>
                                        <p:attrNameLst>
                                          <p:attrName>ppt_w</p:attrName>
                                        </p:attrNameLst>
                                      </p:cBhvr>
                                      <p:tavLst>
                                        <p:tav tm="0" fmla="#ppt_w*sin(2.5*pi*$)">
                                          <p:val>
                                            <p:fltVal val="0"/>
                                          </p:val>
                                        </p:tav>
                                        <p:tav tm="100000">
                                          <p:val>
                                            <p:fltVal val="1"/>
                                          </p:val>
                                        </p:tav>
                                      </p:tavLst>
                                    </p:anim>
                                    <p:anim calcmode="lin" valueType="num">
                                      <p:cBhvr>
                                        <p:cTn id="26" dur="5000" fill="hold"/>
                                        <p:tgtEl>
                                          <p:spTgt spid="103430"/>
                                        </p:tgtEl>
                                        <p:attrNameLst>
                                          <p:attrName>ppt_h</p:attrName>
                                        </p:attrNameLst>
                                      </p:cBhvr>
                                      <p:tavLst>
                                        <p:tav tm="0">
                                          <p:val>
                                            <p:strVal val="#ppt_h"/>
                                          </p:val>
                                        </p:tav>
                                        <p:tav tm="100000">
                                          <p:val>
                                            <p:strVal val="#ppt_h"/>
                                          </p:val>
                                        </p:tav>
                                      </p:tavLst>
                                    </p:anim>
                                  </p:childTnLst>
                                </p:cTn>
                              </p:par>
                            </p:childTnLst>
                          </p:cTn>
                        </p:par>
                        <p:par>
                          <p:cTn id="27" fill="hold" nodeType="afterGroup">
                            <p:stCondLst>
                              <p:cond delay="7400"/>
                            </p:stCondLst>
                            <p:childTnLst>
                              <p:par>
                                <p:cTn id="28" presetID="12" presetClass="entr" presetSubtype="1" fill="hold" grpId="0" nodeType="afterEffect">
                                  <p:stCondLst>
                                    <p:cond delay="0"/>
                                  </p:stCondLst>
                                  <p:childTnLst>
                                    <p:set>
                                      <p:cBhvr>
                                        <p:cTn id="29" dur="1" fill="hold">
                                          <p:stCondLst>
                                            <p:cond delay="0"/>
                                          </p:stCondLst>
                                        </p:cTn>
                                        <p:tgtEl>
                                          <p:spTgt spid="103431"/>
                                        </p:tgtEl>
                                        <p:attrNameLst>
                                          <p:attrName>style.visibility</p:attrName>
                                        </p:attrNameLst>
                                      </p:cBhvr>
                                      <p:to>
                                        <p:strVal val="visible"/>
                                      </p:to>
                                    </p:set>
                                    <p:animEffect transition="in" filter="slide(fromTop)">
                                      <p:cBhvr>
                                        <p:cTn id="30" dur="500"/>
                                        <p:tgtEl>
                                          <p:spTgt spid="103431"/>
                                        </p:tgtEl>
                                      </p:cBhvr>
                                    </p:animEffect>
                                  </p:childTnLst>
                                </p:cTn>
                              </p:par>
                            </p:childTnLst>
                          </p:cTn>
                        </p:par>
                        <p:par>
                          <p:cTn id="31" fill="hold" nodeType="afterGroup">
                            <p:stCondLst>
                              <p:cond delay="7900"/>
                            </p:stCondLst>
                            <p:childTnLst>
                              <p:par>
                                <p:cTn id="32" presetID="17" presetClass="entr" presetSubtype="2" fill="hold" grpId="0" nodeType="afterEffect">
                                  <p:stCondLst>
                                    <p:cond delay="200"/>
                                  </p:stCondLst>
                                  <p:childTnLst>
                                    <p:set>
                                      <p:cBhvr>
                                        <p:cTn id="33" dur="1" fill="hold">
                                          <p:stCondLst>
                                            <p:cond delay="0"/>
                                          </p:stCondLst>
                                        </p:cTn>
                                        <p:tgtEl>
                                          <p:spTgt spid="103432"/>
                                        </p:tgtEl>
                                        <p:attrNameLst>
                                          <p:attrName>style.visibility</p:attrName>
                                        </p:attrNameLst>
                                      </p:cBhvr>
                                      <p:to>
                                        <p:strVal val="visible"/>
                                      </p:to>
                                    </p:set>
                                    <p:anim calcmode="lin" valueType="num">
                                      <p:cBhvr>
                                        <p:cTn id="34" dur="500" fill="hold"/>
                                        <p:tgtEl>
                                          <p:spTgt spid="103432"/>
                                        </p:tgtEl>
                                        <p:attrNameLst>
                                          <p:attrName>ppt_x</p:attrName>
                                        </p:attrNameLst>
                                      </p:cBhvr>
                                      <p:tavLst>
                                        <p:tav tm="0">
                                          <p:val>
                                            <p:strVal val="#ppt_x+#ppt_w/2"/>
                                          </p:val>
                                        </p:tav>
                                        <p:tav tm="100000">
                                          <p:val>
                                            <p:strVal val="#ppt_x"/>
                                          </p:val>
                                        </p:tav>
                                      </p:tavLst>
                                    </p:anim>
                                    <p:anim calcmode="lin" valueType="num">
                                      <p:cBhvr>
                                        <p:cTn id="35" dur="500" fill="hold"/>
                                        <p:tgtEl>
                                          <p:spTgt spid="103432"/>
                                        </p:tgtEl>
                                        <p:attrNameLst>
                                          <p:attrName>ppt_y</p:attrName>
                                        </p:attrNameLst>
                                      </p:cBhvr>
                                      <p:tavLst>
                                        <p:tav tm="0">
                                          <p:val>
                                            <p:strVal val="#ppt_y"/>
                                          </p:val>
                                        </p:tav>
                                        <p:tav tm="100000">
                                          <p:val>
                                            <p:strVal val="#ppt_y"/>
                                          </p:val>
                                        </p:tav>
                                      </p:tavLst>
                                    </p:anim>
                                    <p:anim calcmode="lin" valueType="num">
                                      <p:cBhvr>
                                        <p:cTn id="36" dur="500" fill="hold"/>
                                        <p:tgtEl>
                                          <p:spTgt spid="103432"/>
                                        </p:tgtEl>
                                        <p:attrNameLst>
                                          <p:attrName>ppt_w</p:attrName>
                                        </p:attrNameLst>
                                      </p:cBhvr>
                                      <p:tavLst>
                                        <p:tav tm="0">
                                          <p:val>
                                            <p:fltVal val="0"/>
                                          </p:val>
                                        </p:tav>
                                        <p:tav tm="100000">
                                          <p:val>
                                            <p:strVal val="#ppt_w"/>
                                          </p:val>
                                        </p:tav>
                                      </p:tavLst>
                                    </p:anim>
                                    <p:anim calcmode="lin" valueType="num">
                                      <p:cBhvr>
                                        <p:cTn id="37" dur="500" fill="hold"/>
                                        <p:tgtEl>
                                          <p:spTgt spid="103432"/>
                                        </p:tgtEl>
                                        <p:attrNameLst>
                                          <p:attrName>ppt_h</p:attrName>
                                        </p:attrNameLst>
                                      </p:cBhvr>
                                      <p:tavLst>
                                        <p:tav tm="0">
                                          <p:val>
                                            <p:strVal val="#ppt_h"/>
                                          </p:val>
                                        </p:tav>
                                        <p:tav tm="100000">
                                          <p:val>
                                            <p:strVal val="#ppt_h"/>
                                          </p:val>
                                        </p:tav>
                                      </p:tavLst>
                                    </p:anim>
                                  </p:childTnLst>
                                </p:cTn>
                              </p:par>
                            </p:childTnLst>
                          </p:cTn>
                        </p:par>
                        <p:par>
                          <p:cTn id="38" fill="hold" nodeType="afterGroup">
                            <p:stCondLst>
                              <p:cond delay="8600"/>
                            </p:stCondLst>
                            <p:childTnLst>
                              <p:par>
                                <p:cTn id="39" presetID="3" presetClass="entr" presetSubtype="5" fill="hold" grpId="0" nodeType="afterEffect">
                                  <p:stCondLst>
                                    <p:cond delay="200"/>
                                  </p:stCondLst>
                                  <p:childTnLst>
                                    <p:set>
                                      <p:cBhvr>
                                        <p:cTn id="40" dur="1" fill="hold">
                                          <p:stCondLst>
                                            <p:cond delay="0"/>
                                          </p:stCondLst>
                                        </p:cTn>
                                        <p:tgtEl>
                                          <p:spTgt spid="103433"/>
                                        </p:tgtEl>
                                        <p:attrNameLst>
                                          <p:attrName>style.visibility</p:attrName>
                                        </p:attrNameLst>
                                      </p:cBhvr>
                                      <p:to>
                                        <p:strVal val="visible"/>
                                      </p:to>
                                    </p:set>
                                    <p:animEffect transition="in" filter="blinds(vertical)">
                                      <p:cBhvr>
                                        <p:cTn id="41" dur="500"/>
                                        <p:tgtEl>
                                          <p:spTgt spid="10343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103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animBg="1"/>
      <p:bldP spid="103428" grpId="0" animBg="1"/>
      <p:bldP spid="103429" grpId="0" animBg="1"/>
      <p:bldP spid="103430" grpId="0" animBg="1"/>
      <p:bldP spid="103431" grpId="0" animBg="1"/>
      <p:bldP spid="103432" grpId="0" animBg="1"/>
      <p:bldP spid="103433" grpId="0" animBg="1"/>
      <p:bldP spid="103434" grpId="0" autoUpdateAnimBg="0"/>
    </p:bldLst>
  </p:timing>
</p:sld>
</file>

<file path=ppt/theme/theme1.xml><?xml version="1.0" encoding="utf-8"?>
<a:theme xmlns:a="http://schemas.openxmlformats.org/drawingml/2006/main" name="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2_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2_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2_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1_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themeOverride>
</file>

<file path=ppt/theme/themeOverride2.xml><?xml version="1.0" encoding="utf-8"?>
<a:themeOverride xmlns:a="http://schemas.openxmlformats.org/drawingml/2006/main">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themeOverride>
</file>

<file path=ppt/theme/themeOverride3.xml><?xml version="1.0" encoding="utf-8"?>
<a:themeOverride xmlns:a="http://schemas.openxmlformats.org/drawingml/2006/main">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themeOverride>
</file>

<file path=docProps/app.xml><?xml version="1.0" encoding="utf-8"?>
<Properties xmlns="http://schemas.openxmlformats.org/officeDocument/2006/extended-properties" xmlns:vt="http://schemas.openxmlformats.org/officeDocument/2006/docPropsVTypes">
  <Template>W:\windows\MS\97\msoffice.sr2\Template\Designs\SERENE.POT</Template>
  <TotalTime>4407</TotalTime>
  <Words>1830</Words>
  <Application>Microsoft Office PowerPoint</Application>
  <PresentationFormat>On-screen Show (4:3)</PresentationFormat>
  <Paragraphs>231</Paragraphs>
  <Slides>27</Slides>
  <Notes>14</Notes>
  <HiddenSlides>2</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27</vt:i4>
      </vt:variant>
    </vt:vector>
  </HeadingPairs>
  <TitlesOfParts>
    <vt:vector size="38" baseType="lpstr">
      <vt:lpstr>Arial</vt:lpstr>
      <vt:lpstr>Courier New</vt:lpstr>
      <vt:lpstr>Monotype Sorts</vt:lpstr>
      <vt:lpstr>Symbol</vt:lpstr>
      <vt:lpstr>Times New Roman</vt:lpstr>
      <vt:lpstr>Serene</vt:lpstr>
      <vt:lpstr>2_Serene</vt:lpstr>
      <vt:lpstr>1_Serene</vt:lpstr>
      <vt:lpstr>3_Serene</vt:lpstr>
      <vt:lpstr>6_Serene</vt:lpstr>
      <vt:lpstr>Clip</vt:lpstr>
      <vt:lpstr>How to Read the Psalms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Appalachian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 LITERATURE P&amp;R 2010</dc:title>
  <dc:creator>Dr. Rodney K. Duke</dc:creator>
  <cp:lastModifiedBy>Rodney Duke</cp:lastModifiedBy>
  <cp:revision>124</cp:revision>
  <cp:lastPrinted>2002-05-20T20:53:18Z</cp:lastPrinted>
  <dcterms:created xsi:type="dcterms:W3CDTF">1999-08-18T12:34:09Z</dcterms:created>
  <dcterms:modified xsi:type="dcterms:W3CDTF">2026-04-23T20:41:03Z</dcterms:modified>
</cp:coreProperties>
</file>